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9"/>
  </p:notesMasterIdLst>
  <p:handoutMasterIdLst>
    <p:handoutMasterId r:id="rId10"/>
  </p:handoutMasterIdLst>
  <p:sldIdLst>
    <p:sldId id="485" r:id="rId6"/>
    <p:sldId id="487" r:id="rId7"/>
    <p:sldId id="486" r:id="rId8"/>
  </p:sldIdLst>
  <p:sldSz cx="9906000" cy="6858000" type="A4"/>
  <p:notesSz cx="6858000" cy="9144000"/>
  <p:embeddedFontLst>
    <p:embeddedFont>
      <p:font typeface="ABeeZee" panose="020B0604020202020204" charset="0"/>
      <p:regular r:id="rId11"/>
      <p:bold r:id="rId12"/>
      <p:italic r:id="rId13"/>
      <p:boldItalic r:id="rId14"/>
    </p:embeddedFont>
    <p:embeddedFont>
      <p:font typeface="ABeeZee" panose="020B0604020202020204" charset="0"/>
      <p:regular r:id="rId11"/>
      <p:bold r:id="rId12"/>
      <p:italic r:id="rId13"/>
      <p:boldItalic r:id="rId14"/>
    </p:embeddedFont>
    <p:embeddedFont>
      <p:font typeface="Roboto" panose="02000000000000000000" pitchFamily="2" charset="0"/>
      <p:regular r:id="rId15"/>
      <p:bold r:id="rId16"/>
      <p:italic r:id="rId17"/>
      <p:boldItalic r:id="rId18"/>
    </p:embeddedFont>
    <p:embeddedFont>
      <p:font typeface="Rubik" panose="020B0604020202020204" charset="-79"/>
      <p:regular r:id="rId19"/>
      <p:bold r:id="rId20"/>
      <p:italic r:id="rId21"/>
      <p:boldItalic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it Outline" id="{00570DD3-4014-4B52-9C97-67D6511FA846}">
          <p14:sldIdLst>
            <p14:sldId id="485"/>
            <p14:sldId id="487"/>
            <p14:sldId id="4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7CCC5D-DC49-38E4-553A-289235DB0661}" name="Proofed" initials="PR" userId="Proofed" providerId="None"/>
  <p188:author id="{69A49169-ADB6-A57D-EED4-E1DE110A5621}" name="ella.hamilton1" initials="EH" userId="f617ced5a7992cae" providerId="Windows Live"/>
  <p188:author id="{B3C94078-4CCB-D96E-E0C0-76D4B39D2E62}" name="Angela Yussuff" initials="AY" userId="S::angela.yussuff@unitedlearning.org.uk::9349b568-9b0c-4a07-942a-1f9b52f52208" providerId="AD"/>
  <p188:author id="{84FAD479-02D9-AE1D-96CE-0E81AC46F11F}" name="Faye Johnson" initials="FJ" userId="S::faye.johnson@unitedlearning.org.uk::d8615b50-3036-4b21-8316-81c27d61a7ed" providerId="AD"/>
  <p188:author id="{70DA739A-678B-5775-597A-1902209A38AD}" name="Alicia Shanks" initials="AS" userId="S::alicia.shanks@unitedlearning.org.uk::3c82d5bd-0894-471d-8f79-880187f0fd4b" providerId="AD"/>
  <p188:author id="{C833E4BA-E012-CD07-1FD3-0F30CCFF34BF}" name="Charlie Cutler" initials="CC" userId="S::Charlie.Cutler@unitedlearning.org.uk::c5b094de-3707-4aae-994d-70175e9a1467" providerId="AD"/>
  <p188:author id="{03A4D2E9-DD54-F7C5-AABA-2336BBFD0179}" name="Angela Yussuff" initials="AY" userId="S::Angela.Yussuff@unitedlearning.org.uk::9349b568-9b0c-4a07-942a-1f9b52f52208" providerId="AD"/>
  <p188:author id="{54157CEA-9325-4A82-8BCA-A8A6CAC7AC60}" name="Ben Littlewood" initials="BL" userId="S::ben.littlewood@unitedlearning.org.uk::c796a4ea-16ea-4f6d-8b50-c3972cf664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B3838"/>
    <a:srgbClr val="F8CB9A"/>
    <a:srgbClr val="D55D5D"/>
    <a:srgbClr val="FFFFFF"/>
    <a:srgbClr val="CAC4E2"/>
    <a:srgbClr val="E5E4F1"/>
    <a:srgbClr val="999999"/>
    <a:srgbClr val="B9B8BD"/>
    <a:srgbClr val="B4A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54"/>
    <p:restoredTop sz="88622" autoAdjust="0"/>
  </p:normalViewPr>
  <p:slideViewPr>
    <p:cSldViewPr snapToGrid="0">
      <p:cViewPr varScale="1">
        <p:scale>
          <a:sx n="109" d="100"/>
          <a:sy n="109" d="100"/>
        </p:scale>
        <p:origin x="86" y="355"/>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11.fntdata"/><Relationship Id="rId7"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font" Target="fonts/font10.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font" Target="fonts/font5.fntdata"/><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handoutMaster" Target="handoutMasters/handoutMaster1.xml"/><Relationship Id="rId19"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Yussuff" userId="9349b568-9b0c-4a07-942a-1f9b52f52208" providerId="ADAL" clId="{39B63E54-8415-46CC-9B24-DBEC571AF4CE}"/>
    <pc:docChg chg="custSel modSld">
      <pc:chgData name="Angela Yussuff" userId="9349b568-9b0c-4a07-942a-1f9b52f52208" providerId="ADAL" clId="{39B63E54-8415-46CC-9B24-DBEC571AF4CE}" dt="2024-10-18T11:23:57.120" v="13"/>
      <pc:docMkLst>
        <pc:docMk/>
      </pc:docMkLst>
      <pc:sldChg chg="modSp mod">
        <pc:chgData name="Angela Yussuff" userId="9349b568-9b0c-4a07-942a-1f9b52f52208" providerId="ADAL" clId="{39B63E54-8415-46CC-9B24-DBEC571AF4CE}" dt="2024-10-18T11:22:55.007" v="0" actId="1076"/>
        <pc:sldMkLst>
          <pc:docMk/>
          <pc:sldMk cId="1880617396" sldId="485"/>
        </pc:sldMkLst>
        <pc:spChg chg="mod">
          <ac:chgData name="Angela Yussuff" userId="9349b568-9b0c-4a07-942a-1f9b52f52208" providerId="ADAL" clId="{39B63E54-8415-46CC-9B24-DBEC571AF4CE}" dt="2024-10-18T11:22:55.007" v="0" actId="1076"/>
          <ac:spMkLst>
            <pc:docMk/>
            <pc:sldMk cId="1880617396" sldId="485"/>
            <ac:spMk id="30" creationId="{018AA090-F97B-603A-71F5-A6A48DB0909F}"/>
          </ac:spMkLst>
        </pc:spChg>
      </pc:sldChg>
      <pc:sldChg chg="modSp mod modCm">
        <pc:chgData name="Angela Yussuff" userId="9349b568-9b0c-4a07-942a-1f9b52f52208" providerId="ADAL" clId="{39B63E54-8415-46CC-9B24-DBEC571AF4CE}" dt="2024-10-18T11:23:57.120" v="13"/>
        <pc:sldMkLst>
          <pc:docMk/>
          <pc:sldMk cId="3086814557" sldId="486"/>
        </pc:sldMkLst>
        <pc:spChg chg="mod">
          <ac:chgData name="Angela Yussuff" userId="9349b568-9b0c-4a07-942a-1f9b52f52208" providerId="ADAL" clId="{39B63E54-8415-46CC-9B24-DBEC571AF4CE}" dt="2024-10-18T11:23:47.589" v="12" actId="313"/>
          <ac:spMkLst>
            <pc:docMk/>
            <pc:sldMk cId="3086814557" sldId="486"/>
            <ac:spMk id="514" creationId="{B6C615D1-A0E1-9F6A-4F2C-0F237AF899D5}"/>
          </ac:spMkLst>
        </pc:spChg>
        <pc:spChg chg="mod">
          <ac:chgData name="Angela Yussuff" userId="9349b568-9b0c-4a07-942a-1f9b52f52208" providerId="ADAL" clId="{39B63E54-8415-46CC-9B24-DBEC571AF4CE}" dt="2024-10-18T11:23:57.120" v="13"/>
          <ac:spMkLst>
            <pc:docMk/>
            <pc:sldMk cId="3086814557" sldId="486"/>
            <ac:spMk id="533" creationId="{9B768EED-9D88-37F2-BDC6-9FA7E5F915BD}"/>
          </ac:spMkLst>
        </pc:spChg>
        <pc:extLst>
          <p:ext xmlns:p="http://schemas.openxmlformats.org/presentationml/2006/main" uri="{D6D511B9-2390-475A-947B-AFAB55BFBCF1}">
            <pc226:cmChg xmlns:pc226="http://schemas.microsoft.com/office/powerpoint/2022/06/main/command" chg="mod">
              <pc226:chgData name="Angela Yussuff" userId="9349b568-9b0c-4a07-942a-1f9b52f52208" providerId="ADAL" clId="{39B63E54-8415-46CC-9B24-DBEC571AF4CE}" dt="2024-10-18T11:23:57.120" v="13"/>
              <pc2:cmMkLst xmlns:pc2="http://schemas.microsoft.com/office/powerpoint/2019/9/main/command">
                <pc:docMk/>
                <pc:sldMk cId="3086814557" sldId="486"/>
                <pc2:cmMk id="{9320AE58-F73E-4444-AB84-ED3EA32C25DA}"/>
              </pc2:cmMkLst>
            </pc226:cmChg>
            <pc226:cmChg xmlns:pc226="http://schemas.microsoft.com/office/powerpoint/2022/06/main/command" chg="mod">
              <pc226:chgData name="Angela Yussuff" userId="9349b568-9b0c-4a07-942a-1f9b52f52208" providerId="ADAL" clId="{39B63E54-8415-46CC-9B24-DBEC571AF4CE}" dt="2024-10-18T11:23:47.589" v="12" actId="313"/>
              <pc2:cmMkLst xmlns:pc2="http://schemas.microsoft.com/office/powerpoint/2019/9/main/command">
                <pc:docMk/>
                <pc:sldMk cId="3086814557" sldId="486"/>
                <pc2:cmMk id="{21E99663-AC94-4AD8-8826-DBCAE70931AF}"/>
              </pc2:cmMkLst>
            </pc226:cmChg>
            <pc226:cmChg xmlns:pc226="http://schemas.microsoft.com/office/powerpoint/2022/06/main/command" chg="mod">
              <pc226:chgData name="Angela Yussuff" userId="9349b568-9b0c-4a07-942a-1f9b52f52208" providerId="ADAL" clId="{39B63E54-8415-46CC-9B24-DBEC571AF4CE}" dt="2024-10-18T11:23:47.589" v="12" actId="313"/>
              <pc2:cmMkLst xmlns:pc2="http://schemas.microsoft.com/office/powerpoint/2019/9/main/command">
                <pc:docMk/>
                <pc:sldMk cId="3086814557" sldId="486"/>
                <pc2:cmMk id="{7BF6B664-DD17-4F75-80B5-D071A6F19350}"/>
              </pc2:cmMkLst>
            </pc226:cmChg>
            <pc226:cmChg xmlns:pc226="http://schemas.microsoft.com/office/powerpoint/2022/06/main/command" chg="mod">
              <pc226:chgData name="Angela Yussuff" userId="9349b568-9b0c-4a07-942a-1f9b52f52208" providerId="ADAL" clId="{39B63E54-8415-46CC-9B24-DBEC571AF4CE}" dt="2024-10-18T11:23:47.589" v="12" actId="313"/>
              <pc2:cmMkLst xmlns:pc2="http://schemas.microsoft.com/office/powerpoint/2019/9/main/command">
                <pc:docMk/>
                <pc:sldMk cId="3086814557" sldId="486"/>
                <pc2:cmMk id="{633F9272-5CBD-4BEA-A27E-18434E439F7D}"/>
              </pc2:cmMkLst>
            </pc226:cmChg>
            <pc226:cmChg xmlns:pc226="http://schemas.microsoft.com/office/powerpoint/2022/06/main/command" chg="mod">
              <pc226:chgData name="Angela Yussuff" userId="9349b568-9b0c-4a07-942a-1f9b52f52208" providerId="ADAL" clId="{39B63E54-8415-46CC-9B24-DBEC571AF4CE}" dt="2024-10-18T11:23:47.589" v="12" actId="313"/>
              <pc2:cmMkLst xmlns:pc2="http://schemas.microsoft.com/office/powerpoint/2019/9/main/command">
                <pc:docMk/>
                <pc:sldMk cId="3086814557" sldId="486"/>
                <pc2:cmMk id="{F6DEEDCC-E010-41F9-B1CA-A3A2F837FF9B}"/>
              </pc2:cmMkLst>
            </pc226:cmChg>
            <pc226:cmChg xmlns:pc226="http://schemas.microsoft.com/office/powerpoint/2022/06/main/command" chg="mod">
              <pc226:chgData name="Angela Yussuff" userId="9349b568-9b0c-4a07-942a-1f9b52f52208" providerId="ADAL" clId="{39B63E54-8415-46CC-9B24-DBEC571AF4CE}" dt="2024-10-18T11:23:47.589" v="12" actId="313"/>
              <pc2:cmMkLst xmlns:pc2="http://schemas.microsoft.com/office/powerpoint/2019/9/main/command">
                <pc:docMk/>
                <pc:sldMk cId="3086814557" sldId="486"/>
                <pc2:cmMk id="{62E64DF5-811E-4735-80B2-074C0E5832DA}"/>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18/10/2024</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18/10/2024</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Ring (CC0) </a:t>
            </a:r>
            <a:r>
              <a:rPr lang="en-GB" b="0" dirty="0"/>
              <a:t>- </a:t>
            </a:r>
            <a:r>
              <a:rPr lang="en-GB" b="0" i="0" u="none" strike="noStrike" dirty="0">
                <a:effectLst/>
                <a:latin typeface="Helvetica Neue LT W01_71488914" panose="02000503000000020004" pitchFamily="2" charset="0"/>
              </a:rPr>
              <a:t>https://www.rawpixel.com/image/6295066/png-sticker-golden</a:t>
            </a:r>
            <a:endParaRPr lang="en-GB"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0" dirty="0">
                <a:solidFill>
                  <a:srgbClr val="494949"/>
                </a:solidFill>
                <a:effectLst/>
                <a:latin typeface="Rubik"/>
              </a:rPr>
              <a:t>All other images</a:t>
            </a:r>
            <a:r>
              <a:rPr lang="en-US" b="0" i="0" dirty="0">
                <a:solidFill>
                  <a:srgbClr val="494949"/>
                </a:solidFill>
                <a:effectLst/>
                <a:latin typeface="Rubik"/>
              </a:rPr>
              <a:t> – United Learning</a:t>
            </a: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2344152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0" dirty="0">
                <a:solidFill>
                  <a:srgbClr val="494949"/>
                </a:solidFill>
                <a:effectLst/>
                <a:latin typeface="Rubik"/>
              </a:rPr>
              <a:t>All images</a:t>
            </a:r>
            <a:r>
              <a:rPr lang="en-US" b="0" i="0" dirty="0">
                <a:solidFill>
                  <a:srgbClr val="494949"/>
                </a:solidFill>
                <a:effectLst/>
                <a:latin typeface="Rubik"/>
              </a:rPr>
              <a:t> – United Learning</a:t>
            </a: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2</a:t>
            </a:fld>
            <a:endParaRPr lang="en-GB"/>
          </a:p>
        </p:txBody>
      </p:sp>
    </p:spTree>
    <p:extLst>
      <p:ext uri="{BB962C8B-B14F-4D97-AF65-F5344CB8AC3E}">
        <p14:creationId xmlns:p14="http://schemas.microsoft.com/office/powerpoint/2010/main" val="267858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Images:</a:t>
            </a:r>
          </a:p>
          <a:p>
            <a:pPr marL="0" marR="0" lvl="0" indent="0" algn="l" defTabSz="914378" rtl="0" eaLnBrk="1" fontAlgn="auto" latinLnBrk="0" hangingPunct="1">
              <a:lnSpc>
                <a:spcPct val="130000"/>
              </a:lnSpc>
              <a:spcBef>
                <a:spcPts val="0"/>
              </a:spcBef>
              <a:spcAft>
                <a:spcPts val="0"/>
              </a:spcAft>
              <a:buClrTx/>
              <a:buSzTx/>
              <a:buFont typeface="Arial" panose="020B0604020202020204" pitchFamily="34" charset="0"/>
              <a:buNone/>
              <a:tabLst/>
              <a:defRPr/>
            </a:pPr>
            <a:r>
              <a:rPr lang="en-GB" b="1" i="0" dirty="0"/>
              <a:t>Fire triangle </a:t>
            </a:r>
            <a:r>
              <a:rPr lang="en-GB" b="0" i="0" dirty="0"/>
              <a:t>(“Fire_triangle_2.svg” (CC BY-SA 3.0) by derivative work: </a:t>
            </a:r>
            <a:r>
              <a:rPr lang="en-GB" b="0" i="0" dirty="0" err="1"/>
              <a:t>Dch</a:t>
            </a:r>
            <a:r>
              <a:rPr lang="en-GB" b="0" i="0" dirty="0"/>
              <a:t> (talk)</a:t>
            </a:r>
            <a:r>
              <a:rPr lang="en-GB" b="0" i="0" dirty="0" err="1"/>
              <a:t>Verbrennungsdreieck.svg:Stefan-Xp</a:t>
            </a:r>
            <a:r>
              <a:rPr lang="en-GB" b="0" i="0" dirty="0"/>
              <a:t>) - https://commons.wikimedia.org/wiki/File:Fire_triangle_2.svg</a:t>
            </a: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3</a:t>
            </a:fld>
            <a:endParaRPr lang="en-GB"/>
          </a:p>
        </p:txBody>
      </p:sp>
    </p:spTree>
    <p:extLst>
      <p:ext uri="{BB962C8B-B14F-4D97-AF65-F5344CB8AC3E}">
        <p14:creationId xmlns:p14="http://schemas.microsoft.com/office/powerpoint/2010/main" val="2431584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er with Titl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1393" y="3108852"/>
            <a:ext cx="6583334"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cher No Title">
    <p:spTree>
      <p:nvGrpSpPr>
        <p:cNvPr id="1" name=""/>
        <p:cNvGrpSpPr/>
        <p:nvPr/>
      </p:nvGrpSpPr>
      <p:grpSpPr>
        <a:xfrm>
          <a:off x="0" y="0"/>
          <a:ext cx="0" cy="0"/>
          <a:chOff x="0" y="0"/>
          <a:chExt cx="0" cy="0"/>
        </a:xfrm>
      </p:grpSpPr>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5" name="Rectangle 4">
            <a:extLst>
              <a:ext uri="{FF2B5EF4-FFF2-40B4-BE49-F238E27FC236}">
                <a16:creationId xmlns:a16="http://schemas.microsoft.com/office/drawing/2014/main" id="{9F55BF6F-F1CD-2D62-596D-FB968C2E52A0}"/>
              </a:ext>
            </a:extLst>
          </p:cNvPr>
          <p:cNvSpPr/>
          <p:nvPr userDrawn="1"/>
        </p:nvSpPr>
        <p:spPr>
          <a:xfrm rot="5400000">
            <a:off x="6449926" y="3107603"/>
            <a:ext cx="658626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er Autum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4572A5E7-274A-395E-21EF-898BCF9C39B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E052FCB5-446D-0733-0A9B-FCCF1C282FC0}"/>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57342892-55FB-9368-26D2-BCCAB8498DF7}"/>
              </a:ext>
            </a:extLst>
          </p:cNvPr>
          <p:cNvSpPr/>
          <p:nvPr userDrawn="1"/>
        </p:nvSpPr>
        <p:spPr>
          <a:xfrm rot="5400000">
            <a:off x="8654183" y="907292"/>
            <a:ext cx="2186362"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1C74B38B-CDEB-E7E9-CFAB-C61D409A7331}"/>
              </a:ext>
            </a:extLst>
          </p:cNvPr>
          <p:cNvSpPr txBox="1"/>
          <p:nvPr userDrawn="1"/>
        </p:nvSpPr>
        <p:spPr>
          <a:xfrm rot="16200000">
            <a:off x="8651557" y="914667"/>
            <a:ext cx="218636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Autumn</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44697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cher Sprin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3466D1E3-517B-A2C7-25E7-EFA7F731BDC9}"/>
              </a:ext>
            </a:extLst>
          </p:cNvPr>
          <p:cNvSpPr/>
          <p:nvPr userDrawn="1"/>
        </p:nvSpPr>
        <p:spPr>
          <a:xfrm rot="5400000">
            <a:off x="8660258"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7E0DED0D-BC10-9BE0-198A-7320E31B6494}"/>
              </a:ext>
            </a:extLst>
          </p:cNvPr>
          <p:cNvSpPr txBox="1"/>
          <p:nvPr userDrawn="1"/>
        </p:nvSpPr>
        <p:spPr>
          <a:xfrm rot="16200000">
            <a:off x="8652632" y="310224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Spring</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193101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cher Summ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670CD5BE-0CC7-C964-13DD-A9D6444FD772}"/>
              </a:ext>
            </a:extLst>
          </p:cNvPr>
          <p:cNvSpPr/>
          <p:nvPr userDrawn="1"/>
        </p:nvSpPr>
        <p:spPr>
          <a:xfrm rot="5400000">
            <a:off x="8656291" y="5300551"/>
            <a:ext cx="2202489"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ABeeZee" panose="020B0604020202020204" charset="0"/>
              <a:ea typeface="Roboto" panose="02000000000000000000" pitchFamily="2" charset="0"/>
            </a:endParaRPr>
          </a:p>
        </p:txBody>
      </p:sp>
      <p:sp>
        <p:nvSpPr>
          <p:cNvPr id="7" name="TextBox 6">
            <a:extLst>
              <a:ext uri="{FF2B5EF4-FFF2-40B4-BE49-F238E27FC236}">
                <a16:creationId xmlns:a16="http://schemas.microsoft.com/office/drawing/2014/main" id="{525D4B74-9317-12CC-D5C7-23BB953BB2D8}"/>
              </a:ext>
            </a:extLst>
          </p:cNvPr>
          <p:cNvSpPr txBox="1"/>
          <p:nvPr userDrawn="1"/>
        </p:nvSpPr>
        <p:spPr>
          <a:xfrm rot="16200000">
            <a:off x="8652632" y="532856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Summer</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030489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7E4AB-284A-9FAD-5D81-D3947C793E48}"/>
              </a:ext>
            </a:extLst>
          </p:cNvPr>
          <p:cNvSpPr/>
          <p:nvPr userDrawn="1"/>
        </p:nvSpPr>
        <p:spPr>
          <a:xfrm>
            <a:off x="49939" y="279647"/>
            <a:ext cx="6203769" cy="410012"/>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4730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4730" y="0"/>
                </a:lnTo>
                <a:lnTo>
                  <a:pt x="6901416" y="866547"/>
                </a:lnTo>
                <a:lnTo>
                  <a:pt x="0" y="866547"/>
                </a:lnTo>
                <a:lnTo>
                  <a:pt x="0" y="0"/>
                </a:lnTo>
                <a:close/>
              </a:path>
            </a:pathLst>
          </a:custGeom>
          <a:solidFill>
            <a:sysClr val="window" lastClr="FFFFFF">
              <a:lumMod val="95000"/>
            </a:sysClr>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E0AD36F-9F47-93E7-68DA-9D31B04EC20F}"/>
              </a:ext>
            </a:extLst>
          </p:cNvPr>
          <p:cNvSpPr/>
          <p:nvPr userDrawn="1"/>
        </p:nvSpPr>
        <p:spPr>
          <a:xfrm>
            <a:off x="49939" y="50141"/>
            <a:ext cx="9806122" cy="6528212"/>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BE6A53E-99FE-A687-A6B5-360D0D4A5C39}"/>
              </a:ext>
            </a:extLst>
          </p:cNvPr>
          <p:cNvGrpSpPr/>
          <p:nvPr userDrawn="1"/>
        </p:nvGrpSpPr>
        <p:grpSpPr>
          <a:xfrm>
            <a:off x="-746166" y="6217602"/>
            <a:ext cx="1555380" cy="1321435"/>
            <a:chOff x="-746166" y="6217602"/>
            <a:chExt cx="1555380" cy="1321435"/>
          </a:xfrm>
        </p:grpSpPr>
        <p:sp>
          <p:nvSpPr>
            <p:cNvPr id="10" name="Arc 9">
              <a:extLst>
                <a:ext uri="{FF2B5EF4-FFF2-40B4-BE49-F238E27FC236}">
                  <a16:creationId xmlns:a16="http://schemas.microsoft.com/office/drawing/2014/main" id="{5DBE3411-C1D7-86A2-0A20-2E651C6D6FF9}"/>
                </a:ext>
              </a:extLst>
            </p:cNvPr>
            <p:cNvSpPr/>
            <p:nvPr userDrawn="1"/>
          </p:nvSpPr>
          <p:spPr>
            <a:xfrm>
              <a:off x="-746166" y="6217602"/>
              <a:ext cx="1555380" cy="1321435"/>
            </a:xfrm>
            <a:prstGeom prst="arc">
              <a:avLst>
                <a:gd name="adj1" fmla="val 16252508"/>
                <a:gd name="adj2" fmla="val 20226505"/>
              </a:avLst>
            </a:prstGeom>
            <a:solidFill>
              <a:sysClr val="window" lastClr="FFFFFF"/>
            </a:solidFill>
            <a:ln w="19050" cap="flat" cmpd="sng" algn="ctr">
              <a:solidFill>
                <a:sysClr val="windowText" lastClr="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8B8BE7F-5AB1-2D98-875E-543856FE6B4A}"/>
                </a:ext>
              </a:extLst>
            </p:cNvPr>
            <p:cNvSpPr/>
            <p:nvPr userDrawn="1"/>
          </p:nvSpPr>
          <p:spPr>
            <a:xfrm>
              <a:off x="6125" y="6227445"/>
              <a:ext cx="45719" cy="8763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2" name="Picture 11" descr="Shape&#10;&#10;Description automatically generated with medium confidence">
            <a:extLst>
              <a:ext uri="{FF2B5EF4-FFF2-40B4-BE49-F238E27FC236}">
                <a16:creationId xmlns:a16="http://schemas.microsoft.com/office/drawing/2014/main" id="{83D9C042-77C2-0EB6-F1E0-1B462CE63F9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0513"/>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526CF58C-35B7-4ACA-9825-902E71CDE024}"/>
              </a:ext>
            </a:extLst>
          </p:cNvPr>
          <p:cNvSpPr txBox="1">
            <a:spLocks/>
          </p:cNvSpPr>
          <p:nvPr userDrawn="1"/>
        </p:nvSpPr>
        <p:spPr>
          <a:xfrm>
            <a:off x="2026583" y="6594683"/>
            <a:ext cx="5852834"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900" b="1">
                <a:ln w="12700">
                  <a:noFill/>
                </a:ln>
                <a:solidFill>
                  <a:schemeClr val="bg2"/>
                </a:solidFill>
              </a:rPr>
              <a:t>Teacher Pack  |  Geography  |  Year 7  |  Spring 1 |  </a:t>
            </a:r>
            <a:r>
              <a:rPr lang="en-US" sz="900" b="1">
                <a:ln w="12700">
                  <a:noFill/>
                </a:ln>
                <a:solidFill>
                  <a:schemeClr val="accent1"/>
                </a:solidFill>
              </a:rPr>
              <a:t>Unit title </a:t>
            </a:r>
            <a:endParaRPr lang="en-GB" sz="900" b="1">
              <a:ln w="12700">
                <a:noFill/>
              </a:ln>
              <a:solidFill>
                <a:schemeClr val="accent1"/>
              </a:solidFill>
            </a:endParaRPr>
          </a:p>
        </p:txBody>
      </p: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70116"/>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5" y="4352552"/>
              <a:ext cx="731916" cy="588654"/>
            </a:xfrm>
            <a:prstGeom prst="rect">
              <a:avLst/>
            </a:prstGeom>
          </p:spPr>
        </p:pic>
      </p:grpSp>
      <p:sp>
        <p:nvSpPr>
          <p:cNvPr id="2" name="Title Placeholder 1">
            <a:extLst>
              <a:ext uri="{FF2B5EF4-FFF2-40B4-BE49-F238E27FC236}">
                <a16:creationId xmlns:a16="http://schemas.microsoft.com/office/drawing/2014/main" id="{B1AC45D1-8A1B-2FE6-98EA-07500312CC25}"/>
              </a:ext>
            </a:extLst>
          </p:cNvPr>
          <p:cNvSpPr>
            <a:spLocks noGrp="1"/>
          </p:cNvSpPr>
          <p:nvPr>
            <p:ph type="title"/>
          </p:nvPr>
        </p:nvSpPr>
        <p:spPr>
          <a:xfrm>
            <a:off x="681037" y="103235"/>
            <a:ext cx="8543925" cy="52422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D6B593-A629-3962-1B97-99ADA71BB8B0}"/>
              </a:ext>
            </a:extLst>
          </p:cNvPr>
          <p:cNvSpPr>
            <a:spLocks noGrp="1"/>
          </p:cNvSpPr>
          <p:nvPr>
            <p:ph type="body" idx="1"/>
          </p:nvPr>
        </p:nvSpPr>
        <p:spPr>
          <a:xfrm>
            <a:off x="681038" y="627458"/>
            <a:ext cx="8543925" cy="1382430"/>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3" r:id="rId3"/>
    <p:sldLayoutId id="2147483674" r:id="rId4"/>
    <p:sldLayoutId id="2147483675" r:id="rId5"/>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Roboto" panose="02000000000000000000" pitchFamily="2" charset="0"/>
          <a:cs typeface="Roboto" panose="02000000000000000000" pitchFamily="2" charset="0"/>
        </a:defRPr>
      </a:lvl1pPr>
    </p:titleStyle>
    <p:bodyStyle>
      <a:lvl1pPr marL="0" indent="0" algn="l" defTabSz="914400" rtl="0" eaLnBrk="1" latinLnBrk="0" hangingPunct="1">
        <a:lnSpc>
          <a:spcPct val="130000"/>
        </a:lnSpc>
        <a:spcBef>
          <a:spcPts val="0"/>
        </a:spcBef>
        <a:spcAft>
          <a:spcPts val="600"/>
        </a:spcAft>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Chemical changes</a:t>
            </a:r>
            <a:endParaRPr lang="en-GB" sz="900"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7.04 – </a:t>
            </a:r>
            <a:r>
              <a:rPr lang="en-US" sz="1000" kern="1200">
                <a:solidFill>
                  <a:schemeClr val="tx1">
                    <a:lumMod val="50000"/>
                  </a:schemeClr>
                </a:solidFill>
                <a:effectLst/>
                <a:latin typeface="ABeeZee"/>
                <a:ea typeface="Calibri" panose="020F0502020204030204" pitchFamily="34" charset="0"/>
                <a:cs typeface="Times New Roman" panose="02020603050405020304" pitchFamily="18" charset="0"/>
              </a:rPr>
              <a:t>Chemical changes | </a:t>
            </a: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E7CACE1-03E5-CAC6-0B41-6F29362D8F11}"/>
              </a:ext>
            </a:extLst>
          </p:cNvPr>
          <p:cNvSpPr txBox="1"/>
          <p:nvPr/>
        </p:nvSpPr>
        <p:spPr>
          <a:xfrm>
            <a:off x="118226" y="764480"/>
            <a:ext cx="2067966" cy="1446550"/>
          </a:xfrm>
          <a:prstGeom prst="rect">
            <a:avLst/>
          </a:prstGeom>
          <a:noFill/>
          <a:ln w="12700">
            <a:solidFill>
              <a:schemeClr val="bg1"/>
            </a:solidFill>
          </a:ln>
        </p:spPr>
        <p:txBody>
          <a:bodyPr wrap="square" rtlCol="0">
            <a:spAutoFit/>
          </a:bodyPr>
          <a:lstStyle/>
          <a:p>
            <a:r>
              <a:rPr lang="en-GB" sz="1100" b="1" dirty="0">
                <a:solidFill>
                  <a:schemeClr val="bg1"/>
                </a:solidFill>
                <a:latin typeface="ABeeZee" panose="020B0604020202020204" charset="0"/>
                <a:cs typeface="ABeeZee" panose="020B0604020202020204" charset="0"/>
              </a:rPr>
              <a:t>Atom</a:t>
            </a:r>
          </a:p>
          <a:p>
            <a:r>
              <a:rPr lang="en-GB" sz="1100" dirty="0">
                <a:solidFill>
                  <a:schemeClr val="bg1"/>
                </a:solidFill>
                <a:latin typeface="ABeeZee" panose="020B0604020202020204" charset="0"/>
              </a:rPr>
              <a:t>The smallest particle of matter, which all things are made of.</a:t>
            </a:r>
          </a:p>
          <a:p>
            <a:endParaRPr lang="en-GB" sz="1100" dirty="0">
              <a:solidFill>
                <a:schemeClr val="bg1"/>
              </a:solidFill>
              <a:latin typeface="ABeeZee" panose="020B0604020202020204" charset="0"/>
            </a:endParaRPr>
          </a:p>
          <a:p>
            <a:endParaRPr lang="en-GB" sz="1100" dirty="0">
              <a:solidFill>
                <a:schemeClr val="bg1"/>
              </a:solidFill>
              <a:latin typeface="ABeeZee" panose="020B0604020202020204" charset="0"/>
            </a:endParaRPr>
          </a:p>
          <a:p>
            <a:endParaRPr lang="en-US" sz="1100" dirty="0">
              <a:solidFill>
                <a:schemeClr val="bg1"/>
              </a:solidFill>
              <a:latin typeface="ABeeZee" panose="020B0604020202020204" charset="0"/>
            </a:endParaRPr>
          </a:p>
          <a:p>
            <a:endParaRPr lang="en-GB" sz="1100" dirty="0">
              <a:solidFill>
                <a:schemeClr val="bg1"/>
              </a:solidFill>
              <a:latin typeface="ABeeZee" panose="020B0604020202020204" charset="0"/>
              <a:cs typeface="ABeeZee" panose="020B0604020202020204" charset="0"/>
            </a:endParaRPr>
          </a:p>
        </p:txBody>
      </p:sp>
      <p:grpSp>
        <p:nvGrpSpPr>
          <p:cNvPr id="4" name="Group 3">
            <a:extLst>
              <a:ext uri="{FF2B5EF4-FFF2-40B4-BE49-F238E27FC236}">
                <a16:creationId xmlns:a16="http://schemas.microsoft.com/office/drawing/2014/main" id="{3AD62E54-028C-8A9A-1C50-5D33BB9D7176}"/>
              </a:ext>
            </a:extLst>
          </p:cNvPr>
          <p:cNvGrpSpPr/>
          <p:nvPr/>
        </p:nvGrpSpPr>
        <p:grpSpPr>
          <a:xfrm>
            <a:off x="232005" y="1553027"/>
            <a:ext cx="682174" cy="635756"/>
            <a:chOff x="1780261" y="4253126"/>
            <a:chExt cx="1021561" cy="926128"/>
          </a:xfrm>
        </p:grpSpPr>
        <p:sp>
          <p:nvSpPr>
            <p:cNvPr id="5" name="Oval 4">
              <a:extLst>
                <a:ext uri="{FF2B5EF4-FFF2-40B4-BE49-F238E27FC236}">
                  <a16:creationId xmlns:a16="http://schemas.microsoft.com/office/drawing/2014/main" id="{4F3D55B0-967E-FC77-9B85-39EA10D72AEB}"/>
                </a:ext>
              </a:extLst>
            </p:cNvPr>
            <p:cNvSpPr/>
            <p:nvPr/>
          </p:nvSpPr>
          <p:spPr>
            <a:xfrm>
              <a:off x="1784270" y="4253126"/>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6" name="Oval 5">
              <a:extLst>
                <a:ext uri="{FF2B5EF4-FFF2-40B4-BE49-F238E27FC236}">
                  <a16:creationId xmlns:a16="http://schemas.microsoft.com/office/drawing/2014/main" id="{17A2DC5E-C0B1-7BC7-D6F2-D118440326A4}"/>
                </a:ext>
              </a:extLst>
            </p:cNvPr>
            <p:cNvSpPr/>
            <p:nvPr/>
          </p:nvSpPr>
          <p:spPr>
            <a:xfrm>
              <a:off x="2123431" y="4253126"/>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7" name="Oval 6">
              <a:extLst>
                <a:ext uri="{FF2B5EF4-FFF2-40B4-BE49-F238E27FC236}">
                  <a16:creationId xmlns:a16="http://schemas.microsoft.com/office/drawing/2014/main" id="{988F8F97-0A7C-AE62-A42E-ED4C4D47E06D}"/>
                </a:ext>
              </a:extLst>
            </p:cNvPr>
            <p:cNvSpPr/>
            <p:nvPr/>
          </p:nvSpPr>
          <p:spPr>
            <a:xfrm>
              <a:off x="2462661" y="4258381"/>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8" name="Oval 7">
              <a:extLst>
                <a:ext uri="{FF2B5EF4-FFF2-40B4-BE49-F238E27FC236}">
                  <a16:creationId xmlns:a16="http://schemas.microsoft.com/office/drawing/2014/main" id="{6B3B8610-3D9F-47DC-ECFF-30E03EAF8EB4}"/>
                </a:ext>
              </a:extLst>
            </p:cNvPr>
            <p:cNvSpPr/>
            <p:nvPr/>
          </p:nvSpPr>
          <p:spPr>
            <a:xfrm>
              <a:off x="1780261" y="4565339"/>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9" name="Oval 8">
              <a:extLst>
                <a:ext uri="{FF2B5EF4-FFF2-40B4-BE49-F238E27FC236}">
                  <a16:creationId xmlns:a16="http://schemas.microsoft.com/office/drawing/2014/main" id="{4A03D91D-3C19-95B4-620D-F471AC4D832E}"/>
                </a:ext>
              </a:extLst>
            </p:cNvPr>
            <p:cNvSpPr/>
            <p:nvPr/>
          </p:nvSpPr>
          <p:spPr>
            <a:xfrm>
              <a:off x="2119422" y="4565339"/>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11" name="Oval 10">
              <a:extLst>
                <a:ext uri="{FF2B5EF4-FFF2-40B4-BE49-F238E27FC236}">
                  <a16:creationId xmlns:a16="http://schemas.microsoft.com/office/drawing/2014/main" id="{BFDE46C5-9056-7E4E-5BF3-8BC1D0ACFF5F}"/>
                </a:ext>
              </a:extLst>
            </p:cNvPr>
            <p:cNvSpPr/>
            <p:nvPr/>
          </p:nvSpPr>
          <p:spPr>
            <a:xfrm>
              <a:off x="2458652" y="4570595"/>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14" name="Oval 13">
              <a:extLst>
                <a:ext uri="{FF2B5EF4-FFF2-40B4-BE49-F238E27FC236}">
                  <a16:creationId xmlns:a16="http://schemas.microsoft.com/office/drawing/2014/main" id="{8F7D503D-0146-478E-DCF0-A9F972FAE054}"/>
                </a:ext>
              </a:extLst>
            </p:cNvPr>
            <p:cNvSpPr/>
            <p:nvPr/>
          </p:nvSpPr>
          <p:spPr>
            <a:xfrm>
              <a:off x="1780261" y="4869669"/>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15" name="Oval 14">
              <a:extLst>
                <a:ext uri="{FF2B5EF4-FFF2-40B4-BE49-F238E27FC236}">
                  <a16:creationId xmlns:a16="http://schemas.microsoft.com/office/drawing/2014/main" id="{153CECB8-3E53-AAAA-41E9-BF0A5C9E2123}"/>
                </a:ext>
              </a:extLst>
            </p:cNvPr>
            <p:cNvSpPr/>
            <p:nvPr/>
          </p:nvSpPr>
          <p:spPr>
            <a:xfrm>
              <a:off x="2119422" y="4869669"/>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sp>
          <p:nvSpPr>
            <p:cNvPr id="16" name="Oval 15">
              <a:extLst>
                <a:ext uri="{FF2B5EF4-FFF2-40B4-BE49-F238E27FC236}">
                  <a16:creationId xmlns:a16="http://schemas.microsoft.com/office/drawing/2014/main" id="{FE243956-4806-0E73-096E-EEBF855CEA03}"/>
                </a:ext>
              </a:extLst>
            </p:cNvPr>
            <p:cNvSpPr/>
            <p:nvPr/>
          </p:nvSpPr>
          <p:spPr>
            <a:xfrm>
              <a:off x="2458652" y="4874924"/>
              <a:ext cx="339161" cy="304330"/>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BeeZee" panose="020B0604020202020204" charset="0"/>
                <a:cs typeface="ABeeZee" panose="020B0604020202020204" charset="0"/>
              </a:endParaRPr>
            </a:p>
          </p:txBody>
        </p:sp>
      </p:grpSp>
      <p:sp>
        <p:nvSpPr>
          <p:cNvPr id="17" name="TextBox 16">
            <a:extLst>
              <a:ext uri="{FF2B5EF4-FFF2-40B4-BE49-F238E27FC236}">
                <a16:creationId xmlns:a16="http://schemas.microsoft.com/office/drawing/2014/main" id="{4B9E3419-AC4C-F765-BFE2-50183D496092}"/>
              </a:ext>
            </a:extLst>
          </p:cNvPr>
          <p:cNvSpPr txBox="1"/>
          <p:nvPr/>
        </p:nvSpPr>
        <p:spPr>
          <a:xfrm>
            <a:off x="1083675" y="1769134"/>
            <a:ext cx="1234445" cy="294889"/>
          </a:xfrm>
          <a:prstGeom prst="rect">
            <a:avLst/>
          </a:prstGeom>
          <a:noFill/>
        </p:spPr>
        <p:txBody>
          <a:bodyPr wrap="square" rtlCol="0">
            <a:spAutoFit/>
          </a:bodyPr>
          <a:lstStyle/>
          <a:p>
            <a:pPr algn="l">
              <a:lnSpc>
                <a:spcPct val="130000"/>
              </a:lnSpc>
            </a:pPr>
            <a:r>
              <a:rPr lang="en-GB" sz="1100" dirty="0">
                <a:solidFill>
                  <a:schemeClr val="bg1"/>
                </a:solidFill>
                <a:latin typeface="ABeeZee" panose="020B0604020202020204" charset="0"/>
                <a:cs typeface="ABeeZee" panose="020B0604020202020204" charset="0"/>
              </a:rPr>
              <a:t>a single atom</a:t>
            </a:r>
          </a:p>
        </p:txBody>
      </p:sp>
      <p:cxnSp>
        <p:nvCxnSpPr>
          <p:cNvPr id="45" name="Straight Arrow Connector 44">
            <a:extLst>
              <a:ext uri="{FF2B5EF4-FFF2-40B4-BE49-F238E27FC236}">
                <a16:creationId xmlns:a16="http://schemas.microsoft.com/office/drawing/2014/main" id="{42B8F03B-3226-5895-D910-4401E6752290}"/>
              </a:ext>
            </a:extLst>
          </p:cNvPr>
          <p:cNvCxnSpPr>
            <a:cxnSpLocks/>
            <a:stCxn id="17" idx="1"/>
          </p:cNvCxnSpPr>
          <p:nvPr/>
        </p:nvCxnSpPr>
        <p:spPr>
          <a:xfrm flipH="1">
            <a:off x="738883" y="1916579"/>
            <a:ext cx="344792" cy="174525"/>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DF4C14B7-129A-5860-91B1-A4FC07DED4A2}"/>
              </a:ext>
            </a:extLst>
          </p:cNvPr>
          <p:cNvSpPr txBox="1"/>
          <p:nvPr/>
        </p:nvSpPr>
        <p:spPr>
          <a:xfrm>
            <a:off x="2239199" y="771662"/>
            <a:ext cx="7541552" cy="1446550"/>
          </a:xfrm>
          <a:prstGeom prst="rect">
            <a:avLst/>
          </a:prstGeom>
          <a:noFill/>
          <a:ln w="12700">
            <a:noFill/>
          </a:ln>
        </p:spPr>
        <p:txBody>
          <a:bodyPr wrap="square" rtlCol="0">
            <a:spAutoFit/>
          </a:bodyPr>
          <a:lstStyle/>
          <a:p>
            <a:r>
              <a:rPr lang="en-GB" sz="1100" b="1" dirty="0">
                <a:solidFill>
                  <a:schemeClr val="bg1"/>
                </a:solidFill>
                <a:latin typeface="ABeeZee" panose="020B0604020202020204" charset="0"/>
                <a:cs typeface="ABeeZee" panose="020B0604020202020204" charset="0"/>
              </a:rPr>
              <a:t>Element</a:t>
            </a:r>
          </a:p>
          <a:p>
            <a:r>
              <a:rPr lang="en-GB" sz="1100" dirty="0">
                <a:solidFill>
                  <a:schemeClr val="bg1"/>
                </a:solidFill>
                <a:latin typeface="ABeeZee" panose="020B0604020202020204" charset="0"/>
              </a:rPr>
              <a:t>A pure substance that is made of only one type of atom. All atoms of an element are identical, e.g. Gold is an element made up of gold atoms only.  The 118 known elements are listed on the periodic table of elements. </a:t>
            </a:r>
          </a:p>
          <a:p>
            <a:endParaRPr lang="en-GB" sz="1100" dirty="0">
              <a:solidFill>
                <a:schemeClr val="bg1"/>
              </a:solidFill>
              <a:latin typeface="ABeeZee" panose="020B0604020202020204" charset="0"/>
            </a:endParaRPr>
          </a:p>
          <a:p>
            <a:endParaRPr lang="en-GB" sz="1100" dirty="0">
              <a:solidFill>
                <a:schemeClr val="bg1"/>
              </a:solidFill>
              <a:latin typeface="ABeeZee" panose="020B0604020202020204" charset="0"/>
            </a:endParaRPr>
          </a:p>
          <a:p>
            <a:endParaRPr lang="en-GB" sz="1100" dirty="0">
              <a:solidFill>
                <a:schemeClr val="bg1"/>
              </a:solidFill>
              <a:latin typeface="ABeeZee" panose="020B0604020202020204" charset="0"/>
            </a:endParaRPr>
          </a:p>
          <a:p>
            <a:endParaRPr lang="en-GB" sz="1100" dirty="0">
              <a:solidFill>
                <a:schemeClr val="bg1"/>
              </a:solidFill>
              <a:latin typeface="ABeeZee" panose="020B0604020202020204" charset="0"/>
            </a:endParaRPr>
          </a:p>
          <a:p>
            <a:endParaRPr lang="en-GB" sz="1100" dirty="0">
              <a:solidFill>
                <a:schemeClr val="bg1"/>
              </a:solidFill>
              <a:latin typeface="ABeeZee" panose="020B0604020202020204" charset="0"/>
            </a:endParaRPr>
          </a:p>
        </p:txBody>
      </p:sp>
      <p:sp>
        <p:nvSpPr>
          <p:cNvPr id="163" name="Rectangle 162">
            <a:extLst>
              <a:ext uri="{FF2B5EF4-FFF2-40B4-BE49-F238E27FC236}">
                <a16:creationId xmlns:a16="http://schemas.microsoft.com/office/drawing/2014/main" id="{077CED58-EC69-D6E8-C6F6-C3E6616A1E4F}"/>
              </a:ext>
            </a:extLst>
          </p:cNvPr>
          <p:cNvSpPr/>
          <p:nvPr/>
        </p:nvSpPr>
        <p:spPr>
          <a:xfrm>
            <a:off x="2239200" y="764480"/>
            <a:ext cx="7575233" cy="1441748"/>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TextBox 164">
            <a:extLst>
              <a:ext uri="{FF2B5EF4-FFF2-40B4-BE49-F238E27FC236}">
                <a16:creationId xmlns:a16="http://schemas.microsoft.com/office/drawing/2014/main" id="{55F7A027-F3A3-6ABB-463B-106F0CB1CB59}"/>
              </a:ext>
            </a:extLst>
          </p:cNvPr>
          <p:cNvSpPr txBox="1"/>
          <p:nvPr/>
        </p:nvSpPr>
        <p:spPr>
          <a:xfrm>
            <a:off x="8659735" y="1725135"/>
            <a:ext cx="712819" cy="261610"/>
          </a:xfrm>
          <a:prstGeom prst="rect">
            <a:avLst/>
          </a:prstGeom>
          <a:noFill/>
        </p:spPr>
        <p:txBody>
          <a:bodyPr wrap="square">
            <a:spAutoFit/>
          </a:bodyPr>
          <a:lstStyle/>
          <a:p>
            <a:r>
              <a:rPr lang="en-GB" sz="1100" dirty="0">
                <a:solidFill>
                  <a:schemeClr val="bg1"/>
                </a:solidFill>
                <a:latin typeface="ABeeZee" panose="020B0604020202020204" charset="0"/>
              </a:rPr>
              <a:t>oxygen</a:t>
            </a:r>
            <a:endParaRPr lang="en-GB" sz="900" dirty="0"/>
          </a:p>
        </p:txBody>
      </p:sp>
      <p:sp>
        <p:nvSpPr>
          <p:cNvPr id="169" name="TextBox 168">
            <a:extLst>
              <a:ext uri="{FF2B5EF4-FFF2-40B4-BE49-F238E27FC236}">
                <a16:creationId xmlns:a16="http://schemas.microsoft.com/office/drawing/2014/main" id="{AD5508B7-D4C1-9BB9-78D3-BB5866D53363}"/>
              </a:ext>
            </a:extLst>
          </p:cNvPr>
          <p:cNvSpPr txBox="1"/>
          <p:nvPr/>
        </p:nvSpPr>
        <p:spPr>
          <a:xfrm>
            <a:off x="4131815" y="1347882"/>
            <a:ext cx="5682618" cy="430887"/>
          </a:xfrm>
          <a:prstGeom prst="rect">
            <a:avLst/>
          </a:prstGeom>
          <a:noFill/>
          <a:ln>
            <a:solidFill>
              <a:schemeClr val="bg1"/>
            </a:solidFill>
          </a:ln>
        </p:spPr>
        <p:txBody>
          <a:bodyPr wrap="square">
            <a:spAutoFit/>
          </a:bodyPr>
          <a:lstStyle/>
          <a:p>
            <a:r>
              <a:rPr lang="en-GB" sz="1100" dirty="0">
                <a:solidFill>
                  <a:schemeClr val="bg1"/>
                </a:solidFill>
                <a:latin typeface="ABeeZee" panose="020B0604020202020204" charset="0"/>
              </a:rPr>
              <a:t>The atoms of some elements do not join together, but instead they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stay as separate atoms, e.g. helium.</a:t>
            </a:r>
          </a:p>
        </p:txBody>
      </p:sp>
      <p:grpSp>
        <p:nvGrpSpPr>
          <p:cNvPr id="178" name="Group 177">
            <a:extLst>
              <a:ext uri="{FF2B5EF4-FFF2-40B4-BE49-F238E27FC236}">
                <a16:creationId xmlns:a16="http://schemas.microsoft.com/office/drawing/2014/main" id="{C905BA0D-4AC8-153F-7A31-D22D7FE4463F}"/>
              </a:ext>
            </a:extLst>
          </p:cNvPr>
          <p:cNvGrpSpPr/>
          <p:nvPr/>
        </p:nvGrpSpPr>
        <p:grpSpPr>
          <a:xfrm>
            <a:off x="9330352" y="1371533"/>
            <a:ext cx="348428" cy="352452"/>
            <a:chOff x="8829007" y="3344566"/>
            <a:chExt cx="1103753" cy="1116503"/>
          </a:xfrm>
        </p:grpSpPr>
        <p:sp>
          <p:nvSpPr>
            <p:cNvPr id="171" name="Oval 170">
              <a:extLst>
                <a:ext uri="{FF2B5EF4-FFF2-40B4-BE49-F238E27FC236}">
                  <a16:creationId xmlns:a16="http://schemas.microsoft.com/office/drawing/2014/main" id="{1276D85E-33D3-3A42-F0DC-08261605AC5D}"/>
                </a:ext>
              </a:extLst>
            </p:cNvPr>
            <p:cNvSpPr/>
            <p:nvPr/>
          </p:nvSpPr>
          <p:spPr>
            <a:xfrm rot="7806323">
              <a:off x="8829498" y="3491889"/>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Oval 171">
              <a:extLst>
                <a:ext uri="{FF2B5EF4-FFF2-40B4-BE49-F238E27FC236}">
                  <a16:creationId xmlns:a16="http://schemas.microsoft.com/office/drawing/2014/main" id="{4477850B-6F56-C2E2-80BF-EC3C33EFAE48}"/>
                </a:ext>
              </a:extLst>
            </p:cNvPr>
            <p:cNvSpPr/>
            <p:nvPr/>
          </p:nvSpPr>
          <p:spPr>
            <a:xfrm rot="7806323">
              <a:off x="9288924" y="3344075"/>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Oval 172">
              <a:extLst>
                <a:ext uri="{FF2B5EF4-FFF2-40B4-BE49-F238E27FC236}">
                  <a16:creationId xmlns:a16="http://schemas.microsoft.com/office/drawing/2014/main" id="{86439BD4-321E-FC2D-6374-33D04AD93B2E}"/>
                </a:ext>
              </a:extLst>
            </p:cNvPr>
            <p:cNvSpPr/>
            <p:nvPr/>
          </p:nvSpPr>
          <p:spPr>
            <a:xfrm rot="7806323">
              <a:off x="9722462" y="3808407"/>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Oval 173">
              <a:extLst>
                <a:ext uri="{FF2B5EF4-FFF2-40B4-BE49-F238E27FC236}">
                  <a16:creationId xmlns:a16="http://schemas.microsoft.com/office/drawing/2014/main" id="{C465A558-389F-6604-DE5E-9E0B69682B85}"/>
                </a:ext>
              </a:extLst>
            </p:cNvPr>
            <p:cNvSpPr/>
            <p:nvPr/>
          </p:nvSpPr>
          <p:spPr>
            <a:xfrm rot="5704568">
              <a:off x="9045413" y="3792960"/>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Oval 174">
              <a:extLst>
                <a:ext uri="{FF2B5EF4-FFF2-40B4-BE49-F238E27FC236}">
                  <a16:creationId xmlns:a16="http://schemas.microsoft.com/office/drawing/2014/main" id="{B0E0D20D-DA7E-5452-0E31-8FFC3D3BB2DA}"/>
                </a:ext>
              </a:extLst>
            </p:cNvPr>
            <p:cNvSpPr/>
            <p:nvPr/>
          </p:nvSpPr>
          <p:spPr>
            <a:xfrm rot="7806323">
              <a:off x="8887050" y="4198324"/>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Oval 175">
              <a:extLst>
                <a:ext uri="{FF2B5EF4-FFF2-40B4-BE49-F238E27FC236}">
                  <a16:creationId xmlns:a16="http://schemas.microsoft.com/office/drawing/2014/main" id="{1D770ED4-5506-C689-55C7-1B57479A7FE7}"/>
                </a:ext>
              </a:extLst>
            </p:cNvPr>
            <p:cNvSpPr/>
            <p:nvPr/>
          </p:nvSpPr>
          <p:spPr>
            <a:xfrm rot="7806323">
              <a:off x="9343727" y="3893981"/>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Oval 176">
              <a:extLst>
                <a:ext uri="{FF2B5EF4-FFF2-40B4-BE49-F238E27FC236}">
                  <a16:creationId xmlns:a16="http://schemas.microsoft.com/office/drawing/2014/main" id="{D4BDB4EA-127A-9491-0B9E-07971EE513C4}"/>
                </a:ext>
              </a:extLst>
            </p:cNvPr>
            <p:cNvSpPr/>
            <p:nvPr/>
          </p:nvSpPr>
          <p:spPr>
            <a:xfrm rot="7806323">
              <a:off x="9492232" y="4250770"/>
              <a:ext cx="209808" cy="210789"/>
            </a:xfrm>
            <a:prstGeom prst="ellipse">
              <a:avLst/>
            </a:prstGeom>
            <a:solidFill>
              <a:schemeClr val="accent4"/>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0" name="TextBox 179">
            <a:extLst>
              <a:ext uri="{FF2B5EF4-FFF2-40B4-BE49-F238E27FC236}">
                <a16:creationId xmlns:a16="http://schemas.microsoft.com/office/drawing/2014/main" id="{D5A41EF2-74CD-C428-F233-FD1568068EAC}"/>
              </a:ext>
            </a:extLst>
          </p:cNvPr>
          <p:cNvSpPr txBox="1"/>
          <p:nvPr/>
        </p:nvSpPr>
        <p:spPr>
          <a:xfrm>
            <a:off x="4100199" y="1783928"/>
            <a:ext cx="5711760" cy="430887"/>
          </a:xfrm>
          <a:prstGeom prst="rect">
            <a:avLst/>
          </a:prstGeom>
          <a:noFill/>
          <a:ln>
            <a:noFill/>
          </a:ln>
        </p:spPr>
        <p:txBody>
          <a:bodyPr wrap="square">
            <a:spAutoFit/>
          </a:bodyPr>
          <a:lstStyle/>
          <a:p>
            <a:r>
              <a:rPr lang="en-GB" sz="1100" dirty="0">
                <a:solidFill>
                  <a:schemeClr val="bg1"/>
                </a:solidFill>
                <a:latin typeface="ABeeZee" panose="020B0604020202020204" charset="0"/>
              </a:rPr>
              <a:t>The atoms of other elements join together to make </a:t>
            </a:r>
            <a:r>
              <a:rPr lang="en-GB" sz="1100" b="1" dirty="0">
                <a:solidFill>
                  <a:schemeClr val="bg1"/>
                </a:solidFill>
                <a:latin typeface="ABeeZee" panose="020B0604020202020204" charset="0"/>
              </a:rPr>
              <a:t>molecules</a:t>
            </a:r>
            <a:r>
              <a:rPr lang="en-GB" sz="1100" dirty="0">
                <a:solidFill>
                  <a:schemeClr val="bg1"/>
                </a:solidFill>
                <a:latin typeface="ABeeZee" panose="020B0604020202020204" charset="0"/>
              </a:rPr>
              <a:t>,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e.g. oxygen and hydrogen. </a:t>
            </a:r>
          </a:p>
        </p:txBody>
      </p:sp>
      <p:grpSp>
        <p:nvGrpSpPr>
          <p:cNvPr id="193" name="Group 192">
            <a:extLst>
              <a:ext uri="{FF2B5EF4-FFF2-40B4-BE49-F238E27FC236}">
                <a16:creationId xmlns:a16="http://schemas.microsoft.com/office/drawing/2014/main" id="{C767E819-F7C5-534F-1C04-7651FF370BA2}"/>
              </a:ext>
            </a:extLst>
          </p:cNvPr>
          <p:cNvGrpSpPr/>
          <p:nvPr/>
        </p:nvGrpSpPr>
        <p:grpSpPr>
          <a:xfrm rot="18617109">
            <a:off x="9404699" y="1793999"/>
            <a:ext cx="372259" cy="369003"/>
            <a:chOff x="4669915" y="1727426"/>
            <a:chExt cx="2000277" cy="1982779"/>
          </a:xfrm>
        </p:grpSpPr>
        <p:grpSp>
          <p:nvGrpSpPr>
            <p:cNvPr id="181" name="Group 180">
              <a:extLst>
                <a:ext uri="{FF2B5EF4-FFF2-40B4-BE49-F238E27FC236}">
                  <a16:creationId xmlns:a16="http://schemas.microsoft.com/office/drawing/2014/main" id="{FCDAB219-72C1-D1A6-86DA-019921B476CD}"/>
                </a:ext>
              </a:extLst>
            </p:cNvPr>
            <p:cNvGrpSpPr/>
            <p:nvPr/>
          </p:nvGrpSpPr>
          <p:grpSpPr>
            <a:xfrm rot="1554909">
              <a:off x="5027284" y="1727426"/>
              <a:ext cx="732565" cy="735668"/>
              <a:chOff x="8487794" y="2186789"/>
              <a:chExt cx="732565" cy="735668"/>
            </a:xfrm>
            <a:solidFill>
              <a:srgbClr val="FFFFFF"/>
            </a:solidFill>
          </p:grpSpPr>
          <p:sp>
            <p:nvSpPr>
              <p:cNvPr id="182" name="Oval 181">
                <a:extLst>
                  <a:ext uri="{FF2B5EF4-FFF2-40B4-BE49-F238E27FC236}">
                    <a16:creationId xmlns:a16="http://schemas.microsoft.com/office/drawing/2014/main" id="{46BD338D-8EF0-1FC9-2573-E47F45BAD2B6}"/>
                  </a:ext>
                </a:extLst>
              </p:cNvPr>
              <p:cNvSpPr/>
              <p:nvPr/>
            </p:nvSpPr>
            <p:spPr>
              <a:xfrm rot="7806323">
                <a:off x="8486330" y="2188253"/>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Oval 182">
                <a:extLst>
                  <a:ext uri="{FF2B5EF4-FFF2-40B4-BE49-F238E27FC236}">
                    <a16:creationId xmlns:a16="http://schemas.microsoft.com/office/drawing/2014/main" id="{2B762BAC-274E-B728-E49C-6E11507185B8}"/>
                  </a:ext>
                </a:extLst>
              </p:cNvPr>
              <p:cNvSpPr/>
              <p:nvPr/>
            </p:nvSpPr>
            <p:spPr>
              <a:xfrm rot="7806323">
                <a:off x="8789673" y="2491771"/>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4" name="Group 183">
              <a:extLst>
                <a:ext uri="{FF2B5EF4-FFF2-40B4-BE49-F238E27FC236}">
                  <a16:creationId xmlns:a16="http://schemas.microsoft.com/office/drawing/2014/main" id="{F8A6CBF6-C48D-B1C6-1034-88466E37AC11}"/>
                </a:ext>
              </a:extLst>
            </p:cNvPr>
            <p:cNvGrpSpPr/>
            <p:nvPr/>
          </p:nvGrpSpPr>
          <p:grpSpPr>
            <a:xfrm>
              <a:off x="4669915" y="2705858"/>
              <a:ext cx="732565" cy="735668"/>
              <a:chOff x="8487794" y="2186789"/>
              <a:chExt cx="732565" cy="735668"/>
            </a:xfrm>
            <a:solidFill>
              <a:srgbClr val="FFFFFF"/>
            </a:solidFill>
          </p:grpSpPr>
          <p:sp>
            <p:nvSpPr>
              <p:cNvPr id="185" name="Oval 184">
                <a:extLst>
                  <a:ext uri="{FF2B5EF4-FFF2-40B4-BE49-F238E27FC236}">
                    <a16:creationId xmlns:a16="http://schemas.microsoft.com/office/drawing/2014/main" id="{3CD909C4-C3C3-2411-713C-E7E34B94E5A7}"/>
                  </a:ext>
                </a:extLst>
              </p:cNvPr>
              <p:cNvSpPr/>
              <p:nvPr/>
            </p:nvSpPr>
            <p:spPr>
              <a:xfrm rot="7806323">
                <a:off x="8486330" y="2188253"/>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Oval 185">
                <a:extLst>
                  <a:ext uri="{FF2B5EF4-FFF2-40B4-BE49-F238E27FC236}">
                    <a16:creationId xmlns:a16="http://schemas.microsoft.com/office/drawing/2014/main" id="{2410EF2A-C4B9-BBB2-D9D0-0FA0769902AF}"/>
                  </a:ext>
                </a:extLst>
              </p:cNvPr>
              <p:cNvSpPr/>
              <p:nvPr/>
            </p:nvSpPr>
            <p:spPr>
              <a:xfrm rot="7806323">
                <a:off x="8789673" y="2491771"/>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7" name="Group 186">
              <a:extLst>
                <a:ext uri="{FF2B5EF4-FFF2-40B4-BE49-F238E27FC236}">
                  <a16:creationId xmlns:a16="http://schemas.microsoft.com/office/drawing/2014/main" id="{4961A8CA-4A77-0FFE-2341-E8E5821E3DAC}"/>
                </a:ext>
              </a:extLst>
            </p:cNvPr>
            <p:cNvGrpSpPr/>
            <p:nvPr/>
          </p:nvGrpSpPr>
          <p:grpSpPr>
            <a:xfrm rot="13807503">
              <a:off x="5717759" y="2976089"/>
              <a:ext cx="732565" cy="735668"/>
              <a:chOff x="8487794" y="2186789"/>
              <a:chExt cx="732565" cy="735668"/>
            </a:xfrm>
            <a:solidFill>
              <a:srgbClr val="FFFFFF"/>
            </a:solidFill>
          </p:grpSpPr>
          <p:sp>
            <p:nvSpPr>
              <p:cNvPr id="188" name="Oval 187">
                <a:extLst>
                  <a:ext uri="{FF2B5EF4-FFF2-40B4-BE49-F238E27FC236}">
                    <a16:creationId xmlns:a16="http://schemas.microsoft.com/office/drawing/2014/main" id="{D2D601FD-339A-A56A-074A-E644A37A3D77}"/>
                  </a:ext>
                </a:extLst>
              </p:cNvPr>
              <p:cNvSpPr/>
              <p:nvPr/>
            </p:nvSpPr>
            <p:spPr>
              <a:xfrm rot="7806323">
                <a:off x="8486330" y="2188253"/>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Oval 188">
                <a:extLst>
                  <a:ext uri="{FF2B5EF4-FFF2-40B4-BE49-F238E27FC236}">
                    <a16:creationId xmlns:a16="http://schemas.microsoft.com/office/drawing/2014/main" id="{0FF673D3-1C57-D12B-699A-1DC487953911}"/>
                  </a:ext>
                </a:extLst>
              </p:cNvPr>
              <p:cNvSpPr/>
              <p:nvPr/>
            </p:nvSpPr>
            <p:spPr>
              <a:xfrm rot="7806323">
                <a:off x="8789673" y="2491771"/>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90" name="Group 189">
              <a:extLst>
                <a:ext uri="{FF2B5EF4-FFF2-40B4-BE49-F238E27FC236}">
                  <a16:creationId xmlns:a16="http://schemas.microsoft.com/office/drawing/2014/main" id="{6B403ABE-0033-2DEA-85D8-4922DDC0A095}"/>
                </a:ext>
              </a:extLst>
            </p:cNvPr>
            <p:cNvGrpSpPr/>
            <p:nvPr/>
          </p:nvGrpSpPr>
          <p:grpSpPr>
            <a:xfrm>
              <a:off x="5937627" y="1880759"/>
              <a:ext cx="732565" cy="735668"/>
              <a:chOff x="8487794" y="2186789"/>
              <a:chExt cx="732565" cy="735668"/>
            </a:xfrm>
            <a:solidFill>
              <a:srgbClr val="FFFFFF"/>
            </a:solidFill>
          </p:grpSpPr>
          <p:sp>
            <p:nvSpPr>
              <p:cNvPr id="191" name="Oval 190">
                <a:extLst>
                  <a:ext uri="{FF2B5EF4-FFF2-40B4-BE49-F238E27FC236}">
                    <a16:creationId xmlns:a16="http://schemas.microsoft.com/office/drawing/2014/main" id="{15A4B89A-7995-0BCE-EABD-7C946E9B4BD0}"/>
                  </a:ext>
                </a:extLst>
              </p:cNvPr>
              <p:cNvSpPr/>
              <p:nvPr/>
            </p:nvSpPr>
            <p:spPr>
              <a:xfrm rot="7806323">
                <a:off x="8486330" y="2188253"/>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Oval 191">
                <a:extLst>
                  <a:ext uri="{FF2B5EF4-FFF2-40B4-BE49-F238E27FC236}">
                    <a16:creationId xmlns:a16="http://schemas.microsoft.com/office/drawing/2014/main" id="{C95743A2-FDE6-3D05-7681-B67DB6256CD2}"/>
                  </a:ext>
                </a:extLst>
              </p:cNvPr>
              <p:cNvSpPr/>
              <p:nvPr/>
            </p:nvSpPr>
            <p:spPr>
              <a:xfrm rot="7806323">
                <a:off x="8789673" y="2491771"/>
                <a:ext cx="432150" cy="429222"/>
              </a:xfrm>
              <a:prstGeom prst="ellipse">
                <a:avLst/>
              </a:prstGeom>
              <a:grp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06" name="Group 205">
            <a:extLst>
              <a:ext uri="{FF2B5EF4-FFF2-40B4-BE49-F238E27FC236}">
                <a16:creationId xmlns:a16="http://schemas.microsoft.com/office/drawing/2014/main" id="{7F4CB8DB-DC51-9BDE-AEE3-76E765B98407}"/>
              </a:ext>
            </a:extLst>
          </p:cNvPr>
          <p:cNvGrpSpPr/>
          <p:nvPr/>
        </p:nvGrpSpPr>
        <p:grpSpPr>
          <a:xfrm>
            <a:off x="8403823" y="1807016"/>
            <a:ext cx="352442" cy="349359"/>
            <a:chOff x="7772606" y="2444351"/>
            <a:chExt cx="2000277" cy="1982779"/>
          </a:xfrm>
        </p:grpSpPr>
        <p:grpSp>
          <p:nvGrpSpPr>
            <p:cNvPr id="194" name="Group 193">
              <a:extLst>
                <a:ext uri="{FF2B5EF4-FFF2-40B4-BE49-F238E27FC236}">
                  <a16:creationId xmlns:a16="http://schemas.microsoft.com/office/drawing/2014/main" id="{46F29A42-4926-12A9-7319-F5B6BC05A3F3}"/>
                </a:ext>
              </a:extLst>
            </p:cNvPr>
            <p:cNvGrpSpPr/>
            <p:nvPr/>
          </p:nvGrpSpPr>
          <p:grpSpPr>
            <a:xfrm rot="1554909">
              <a:off x="8129975" y="2444351"/>
              <a:ext cx="732565" cy="735668"/>
              <a:chOff x="8487794" y="2186789"/>
              <a:chExt cx="732565" cy="735668"/>
            </a:xfrm>
          </p:grpSpPr>
          <p:sp>
            <p:nvSpPr>
              <p:cNvPr id="195" name="Oval 194">
                <a:extLst>
                  <a:ext uri="{FF2B5EF4-FFF2-40B4-BE49-F238E27FC236}">
                    <a16:creationId xmlns:a16="http://schemas.microsoft.com/office/drawing/2014/main" id="{33C03299-B98E-573A-4030-12697CE54D78}"/>
                  </a:ext>
                </a:extLst>
              </p:cNvPr>
              <p:cNvSpPr/>
              <p:nvPr/>
            </p:nvSpPr>
            <p:spPr>
              <a:xfrm rot="7806323">
                <a:off x="8486330" y="2188253"/>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Oval 195">
                <a:extLst>
                  <a:ext uri="{FF2B5EF4-FFF2-40B4-BE49-F238E27FC236}">
                    <a16:creationId xmlns:a16="http://schemas.microsoft.com/office/drawing/2014/main" id="{A288D356-6FAF-204D-F29B-79384ADE19CB}"/>
                  </a:ext>
                </a:extLst>
              </p:cNvPr>
              <p:cNvSpPr/>
              <p:nvPr/>
            </p:nvSpPr>
            <p:spPr>
              <a:xfrm rot="7806323">
                <a:off x="8789673" y="2491771"/>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7" name="Group 196">
              <a:extLst>
                <a:ext uri="{FF2B5EF4-FFF2-40B4-BE49-F238E27FC236}">
                  <a16:creationId xmlns:a16="http://schemas.microsoft.com/office/drawing/2014/main" id="{4B5E4955-D39D-41B3-5795-705E0BD7ACB4}"/>
                </a:ext>
              </a:extLst>
            </p:cNvPr>
            <p:cNvGrpSpPr/>
            <p:nvPr/>
          </p:nvGrpSpPr>
          <p:grpSpPr>
            <a:xfrm>
              <a:off x="7772606" y="3422783"/>
              <a:ext cx="732565" cy="735668"/>
              <a:chOff x="8487794" y="2186789"/>
              <a:chExt cx="732565" cy="735668"/>
            </a:xfrm>
          </p:grpSpPr>
          <p:sp>
            <p:nvSpPr>
              <p:cNvPr id="198" name="Oval 197">
                <a:extLst>
                  <a:ext uri="{FF2B5EF4-FFF2-40B4-BE49-F238E27FC236}">
                    <a16:creationId xmlns:a16="http://schemas.microsoft.com/office/drawing/2014/main" id="{6BB5BBE6-AA0A-5237-0A4F-E2B8C0F7B205}"/>
                  </a:ext>
                </a:extLst>
              </p:cNvPr>
              <p:cNvSpPr/>
              <p:nvPr/>
            </p:nvSpPr>
            <p:spPr>
              <a:xfrm rot="7806323">
                <a:off x="8486330" y="2188253"/>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Oval 198">
                <a:extLst>
                  <a:ext uri="{FF2B5EF4-FFF2-40B4-BE49-F238E27FC236}">
                    <a16:creationId xmlns:a16="http://schemas.microsoft.com/office/drawing/2014/main" id="{03CA7C4F-1992-437D-5A5D-65AB87C69B28}"/>
                  </a:ext>
                </a:extLst>
              </p:cNvPr>
              <p:cNvSpPr/>
              <p:nvPr/>
            </p:nvSpPr>
            <p:spPr>
              <a:xfrm rot="7806323">
                <a:off x="8789673" y="2491771"/>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0" name="Group 199">
              <a:extLst>
                <a:ext uri="{FF2B5EF4-FFF2-40B4-BE49-F238E27FC236}">
                  <a16:creationId xmlns:a16="http://schemas.microsoft.com/office/drawing/2014/main" id="{F701A930-860F-A2D0-010D-47E24D795AD9}"/>
                </a:ext>
              </a:extLst>
            </p:cNvPr>
            <p:cNvGrpSpPr/>
            <p:nvPr/>
          </p:nvGrpSpPr>
          <p:grpSpPr>
            <a:xfrm rot="13807503">
              <a:off x="8820450" y="3693014"/>
              <a:ext cx="732565" cy="735668"/>
              <a:chOff x="8487794" y="2186789"/>
              <a:chExt cx="732565" cy="735668"/>
            </a:xfrm>
          </p:grpSpPr>
          <p:sp>
            <p:nvSpPr>
              <p:cNvPr id="201" name="Oval 200">
                <a:extLst>
                  <a:ext uri="{FF2B5EF4-FFF2-40B4-BE49-F238E27FC236}">
                    <a16:creationId xmlns:a16="http://schemas.microsoft.com/office/drawing/2014/main" id="{15311C4F-E8E4-7512-5B27-77D871322737}"/>
                  </a:ext>
                </a:extLst>
              </p:cNvPr>
              <p:cNvSpPr/>
              <p:nvPr/>
            </p:nvSpPr>
            <p:spPr>
              <a:xfrm rot="7806323">
                <a:off x="8486330" y="2188253"/>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Oval 201">
                <a:extLst>
                  <a:ext uri="{FF2B5EF4-FFF2-40B4-BE49-F238E27FC236}">
                    <a16:creationId xmlns:a16="http://schemas.microsoft.com/office/drawing/2014/main" id="{100F5990-1B57-68EE-ED82-771F6244F96C}"/>
                  </a:ext>
                </a:extLst>
              </p:cNvPr>
              <p:cNvSpPr/>
              <p:nvPr/>
            </p:nvSpPr>
            <p:spPr>
              <a:xfrm rot="7806323">
                <a:off x="8789673" y="2491771"/>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3" name="Group 202">
              <a:extLst>
                <a:ext uri="{FF2B5EF4-FFF2-40B4-BE49-F238E27FC236}">
                  <a16:creationId xmlns:a16="http://schemas.microsoft.com/office/drawing/2014/main" id="{27D78F8C-C632-D5A6-CD92-D3403395AF55}"/>
                </a:ext>
              </a:extLst>
            </p:cNvPr>
            <p:cNvGrpSpPr/>
            <p:nvPr/>
          </p:nvGrpSpPr>
          <p:grpSpPr>
            <a:xfrm>
              <a:off x="9040318" y="2597684"/>
              <a:ext cx="732565" cy="735668"/>
              <a:chOff x="8487794" y="2186789"/>
              <a:chExt cx="732565" cy="735668"/>
            </a:xfrm>
          </p:grpSpPr>
          <p:sp>
            <p:nvSpPr>
              <p:cNvPr id="204" name="Oval 203">
                <a:extLst>
                  <a:ext uri="{FF2B5EF4-FFF2-40B4-BE49-F238E27FC236}">
                    <a16:creationId xmlns:a16="http://schemas.microsoft.com/office/drawing/2014/main" id="{52E8C188-C0BA-F9B2-E92E-CB97DF2B0C5A}"/>
                  </a:ext>
                </a:extLst>
              </p:cNvPr>
              <p:cNvSpPr/>
              <p:nvPr/>
            </p:nvSpPr>
            <p:spPr>
              <a:xfrm rot="7806323">
                <a:off x="8486330" y="2188253"/>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Oval 204">
                <a:extLst>
                  <a:ext uri="{FF2B5EF4-FFF2-40B4-BE49-F238E27FC236}">
                    <a16:creationId xmlns:a16="http://schemas.microsoft.com/office/drawing/2014/main" id="{922946ED-1FAB-0B5B-C431-6E78C65EC033}"/>
                  </a:ext>
                </a:extLst>
              </p:cNvPr>
              <p:cNvSpPr/>
              <p:nvPr/>
            </p:nvSpPr>
            <p:spPr>
              <a:xfrm rot="7806323">
                <a:off x="8789673" y="2491771"/>
                <a:ext cx="432150" cy="429222"/>
              </a:xfrm>
              <a:prstGeom prst="ellipse">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07" name="TextBox 206">
            <a:extLst>
              <a:ext uri="{FF2B5EF4-FFF2-40B4-BE49-F238E27FC236}">
                <a16:creationId xmlns:a16="http://schemas.microsoft.com/office/drawing/2014/main" id="{449F82C3-2ED8-4E48-DDCF-F4564DF114ED}"/>
              </a:ext>
            </a:extLst>
          </p:cNvPr>
          <p:cNvSpPr txBox="1"/>
          <p:nvPr/>
        </p:nvSpPr>
        <p:spPr>
          <a:xfrm>
            <a:off x="8744700" y="1963630"/>
            <a:ext cx="842513" cy="261610"/>
          </a:xfrm>
          <a:prstGeom prst="rect">
            <a:avLst/>
          </a:prstGeom>
          <a:noFill/>
        </p:spPr>
        <p:txBody>
          <a:bodyPr wrap="square">
            <a:spAutoFit/>
          </a:bodyPr>
          <a:lstStyle/>
          <a:p>
            <a:r>
              <a:rPr lang="en-GB" sz="1100" dirty="0">
                <a:solidFill>
                  <a:schemeClr val="bg1"/>
                </a:solidFill>
                <a:latin typeface="ABeeZee" panose="020B0604020202020204" charset="0"/>
              </a:rPr>
              <a:t>hydrogen</a:t>
            </a:r>
            <a:endParaRPr lang="en-GB" sz="1100" dirty="0"/>
          </a:p>
        </p:txBody>
      </p:sp>
      <p:sp>
        <p:nvSpPr>
          <p:cNvPr id="208" name="Rectangle 207">
            <a:extLst>
              <a:ext uri="{FF2B5EF4-FFF2-40B4-BE49-F238E27FC236}">
                <a16:creationId xmlns:a16="http://schemas.microsoft.com/office/drawing/2014/main" id="{A861E9BB-BE37-B89E-46A2-252CA2B59DEA}"/>
              </a:ext>
            </a:extLst>
          </p:cNvPr>
          <p:cNvSpPr/>
          <p:nvPr/>
        </p:nvSpPr>
        <p:spPr>
          <a:xfrm>
            <a:off x="4131814" y="1775909"/>
            <a:ext cx="5693019" cy="417105"/>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TextBox 208">
            <a:extLst>
              <a:ext uri="{FF2B5EF4-FFF2-40B4-BE49-F238E27FC236}">
                <a16:creationId xmlns:a16="http://schemas.microsoft.com/office/drawing/2014/main" id="{DE16CFE5-09B9-4658-418A-436059F7DBC2}"/>
              </a:ext>
            </a:extLst>
          </p:cNvPr>
          <p:cNvSpPr txBox="1"/>
          <p:nvPr/>
        </p:nvSpPr>
        <p:spPr>
          <a:xfrm>
            <a:off x="8774354" y="1404932"/>
            <a:ext cx="642168" cy="261610"/>
          </a:xfrm>
          <a:prstGeom prst="rect">
            <a:avLst/>
          </a:prstGeom>
          <a:noFill/>
        </p:spPr>
        <p:txBody>
          <a:bodyPr wrap="square">
            <a:spAutoFit/>
          </a:bodyPr>
          <a:lstStyle/>
          <a:p>
            <a:r>
              <a:rPr lang="en-GB" sz="1100" dirty="0">
                <a:solidFill>
                  <a:schemeClr val="bg1"/>
                </a:solidFill>
                <a:latin typeface="ABeeZee" panose="020B0604020202020204" charset="0"/>
              </a:rPr>
              <a:t>helium</a:t>
            </a:r>
            <a:endParaRPr lang="en-GB" sz="900" dirty="0"/>
          </a:p>
        </p:txBody>
      </p:sp>
      <p:sp>
        <p:nvSpPr>
          <p:cNvPr id="223" name="Rectangle 222">
            <a:extLst>
              <a:ext uri="{FF2B5EF4-FFF2-40B4-BE49-F238E27FC236}">
                <a16:creationId xmlns:a16="http://schemas.microsoft.com/office/drawing/2014/main" id="{42950819-E2EB-5AB9-8B5B-A674490DF867}"/>
              </a:ext>
            </a:extLst>
          </p:cNvPr>
          <p:cNvSpPr/>
          <p:nvPr/>
        </p:nvSpPr>
        <p:spPr>
          <a:xfrm>
            <a:off x="2251436" y="1345783"/>
            <a:ext cx="1865460" cy="77865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1" name="Group 160">
            <a:extLst>
              <a:ext uri="{FF2B5EF4-FFF2-40B4-BE49-F238E27FC236}">
                <a16:creationId xmlns:a16="http://schemas.microsoft.com/office/drawing/2014/main" id="{FE3A7971-66CC-2AAC-8F07-2F9A9085F605}"/>
              </a:ext>
            </a:extLst>
          </p:cNvPr>
          <p:cNvGrpSpPr/>
          <p:nvPr/>
        </p:nvGrpSpPr>
        <p:grpSpPr>
          <a:xfrm>
            <a:off x="2273275" y="1437743"/>
            <a:ext cx="1759776" cy="626299"/>
            <a:chOff x="-17955" y="3025417"/>
            <a:chExt cx="4520036" cy="1608667"/>
          </a:xfrm>
        </p:grpSpPr>
        <p:pic>
          <p:nvPicPr>
            <p:cNvPr id="50" name="Picture 49" descr="A close-up of a couple of gold rings&#10;&#10;Description automatically generated">
              <a:extLst>
                <a:ext uri="{FF2B5EF4-FFF2-40B4-BE49-F238E27FC236}">
                  <a16:creationId xmlns:a16="http://schemas.microsoft.com/office/drawing/2014/main" id="{D6BE5779-4FE4-D6B0-E256-89A26E465FA2}"/>
                </a:ext>
              </a:extLst>
            </p:cNvPr>
            <p:cNvPicPr>
              <a:picLocks noChangeAspect="1"/>
            </p:cNvPicPr>
            <p:nvPr/>
          </p:nvPicPr>
          <p:blipFill rotWithShape="1">
            <a:blip r:embed="rId3">
              <a:extLst>
                <a:ext uri="{28A0092B-C50C-407E-A947-70E740481C1C}">
                  <a14:useLocalDpi xmlns:a14="http://schemas.microsoft.com/office/drawing/2010/main" val="0"/>
                </a:ext>
              </a:extLst>
            </a:blip>
            <a:srcRect l="16082" t="20773" r="14158" b="25104"/>
            <a:stretch/>
          </p:blipFill>
          <p:spPr>
            <a:xfrm>
              <a:off x="-17955" y="3181798"/>
              <a:ext cx="2416992" cy="1161938"/>
            </a:xfrm>
            <a:prstGeom prst="rect">
              <a:avLst/>
            </a:prstGeom>
          </p:spPr>
        </p:pic>
        <p:grpSp>
          <p:nvGrpSpPr>
            <p:cNvPr id="129" name="Group 128">
              <a:extLst>
                <a:ext uri="{FF2B5EF4-FFF2-40B4-BE49-F238E27FC236}">
                  <a16:creationId xmlns:a16="http://schemas.microsoft.com/office/drawing/2014/main" id="{2986BB60-3FDB-94FC-6B0C-1B09EEE0A2D7}"/>
                </a:ext>
              </a:extLst>
            </p:cNvPr>
            <p:cNvGrpSpPr/>
            <p:nvPr/>
          </p:nvGrpSpPr>
          <p:grpSpPr>
            <a:xfrm rot="16361276">
              <a:off x="2422332" y="2554335"/>
              <a:ext cx="1608667" cy="2550831"/>
              <a:chOff x="5216177" y="2913563"/>
              <a:chExt cx="1665565" cy="2569144"/>
            </a:xfrm>
          </p:grpSpPr>
          <p:sp>
            <p:nvSpPr>
              <p:cNvPr id="130" name="Oval 129">
                <a:extLst>
                  <a:ext uri="{FF2B5EF4-FFF2-40B4-BE49-F238E27FC236}">
                    <a16:creationId xmlns:a16="http://schemas.microsoft.com/office/drawing/2014/main" id="{E7890CBD-7F58-AA85-C31E-44353EFE16BA}"/>
                  </a:ext>
                </a:extLst>
              </p:cNvPr>
              <p:cNvSpPr/>
              <p:nvPr/>
            </p:nvSpPr>
            <p:spPr>
              <a:xfrm rot="5400000">
                <a:off x="5264542" y="3865507"/>
                <a:ext cx="1568835" cy="1665565"/>
              </a:xfrm>
              <a:prstGeom prst="ellipse">
                <a:avLst/>
              </a:prstGeom>
              <a:noFill/>
              <a:ln w="12700">
                <a:solidFill>
                  <a:schemeClr val="bg1">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1" name="Straight Connector 130">
                <a:extLst>
                  <a:ext uri="{FF2B5EF4-FFF2-40B4-BE49-F238E27FC236}">
                    <a16:creationId xmlns:a16="http://schemas.microsoft.com/office/drawing/2014/main" id="{ADFEBA02-558A-141F-050F-615ECC8C2942}"/>
                  </a:ext>
                </a:extLst>
              </p:cNvPr>
              <p:cNvCxnSpPr>
                <a:cxnSpLocks/>
                <a:stCxn id="133" idx="0"/>
              </p:cNvCxnSpPr>
              <p:nvPr/>
            </p:nvCxnSpPr>
            <p:spPr>
              <a:xfrm>
                <a:off x="6192014" y="2989483"/>
                <a:ext cx="558634" cy="1292480"/>
              </a:xfrm>
              <a:prstGeom prst="line">
                <a:avLst/>
              </a:prstGeom>
              <a:ln w="12700">
                <a:solidFill>
                  <a:schemeClr val="bg1">
                    <a:lumMod val="10000"/>
                  </a:schemeClr>
                </a:solidFill>
              </a:ln>
            </p:spPr>
            <p:style>
              <a:lnRef idx="1">
                <a:schemeClr val="dk1"/>
              </a:lnRef>
              <a:fillRef idx="0">
                <a:schemeClr val="dk1"/>
              </a:fillRef>
              <a:effectRef idx="0">
                <a:schemeClr val="dk1"/>
              </a:effectRef>
              <a:fontRef idx="minor">
                <a:schemeClr val="tx1"/>
              </a:fontRef>
            </p:style>
          </p:cxnSp>
          <p:sp>
            <p:nvSpPr>
              <p:cNvPr id="133" name="Oval 132">
                <a:extLst>
                  <a:ext uri="{FF2B5EF4-FFF2-40B4-BE49-F238E27FC236}">
                    <a16:creationId xmlns:a16="http://schemas.microsoft.com/office/drawing/2014/main" id="{107F9647-D31F-7BDD-5F8C-0C8F4257E765}"/>
                  </a:ext>
                </a:extLst>
              </p:cNvPr>
              <p:cNvSpPr/>
              <p:nvPr/>
            </p:nvSpPr>
            <p:spPr>
              <a:xfrm rot="3663509">
                <a:off x="5928848" y="2915422"/>
                <a:ext cx="282427" cy="278710"/>
              </a:xfrm>
              <a:prstGeom prst="ellipse">
                <a:avLst/>
              </a:prstGeom>
              <a:noFill/>
              <a:ln w="12700">
                <a:solidFill>
                  <a:schemeClr val="bg1">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4" name="Straight Connector 133">
                <a:extLst>
                  <a:ext uri="{FF2B5EF4-FFF2-40B4-BE49-F238E27FC236}">
                    <a16:creationId xmlns:a16="http://schemas.microsoft.com/office/drawing/2014/main" id="{B1B61265-E093-C891-0086-9A004DFD8035}"/>
                  </a:ext>
                </a:extLst>
              </p:cNvPr>
              <p:cNvCxnSpPr>
                <a:cxnSpLocks/>
                <a:stCxn id="133" idx="3"/>
              </p:cNvCxnSpPr>
              <p:nvPr/>
            </p:nvCxnSpPr>
            <p:spPr>
              <a:xfrm flipH="1">
                <a:off x="5348562" y="3015078"/>
                <a:ext cx="586946" cy="1264135"/>
              </a:xfrm>
              <a:prstGeom prst="line">
                <a:avLst/>
              </a:prstGeom>
              <a:ln w="12700">
                <a:solidFill>
                  <a:schemeClr val="bg1">
                    <a:lumMod val="10000"/>
                  </a:schemeClr>
                </a:solidFill>
              </a:ln>
            </p:spPr>
            <p:style>
              <a:lnRef idx="1">
                <a:schemeClr val="dk1"/>
              </a:lnRef>
              <a:fillRef idx="0">
                <a:schemeClr val="dk1"/>
              </a:fillRef>
              <a:effectRef idx="0">
                <a:schemeClr val="dk1"/>
              </a:effectRef>
              <a:fontRef idx="minor">
                <a:schemeClr val="tx1"/>
              </a:fontRef>
            </p:style>
          </p:cxnSp>
        </p:grpSp>
        <p:grpSp>
          <p:nvGrpSpPr>
            <p:cNvPr id="135" name="Group 134">
              <a:extLst>
                <a:ext uri="{FF2B5EF4-FFF2-40B4-BE49-F238E27FC236}">
                  <a16:creationId xmlns:a16="http://schemas.microsoft.com/office/drawing/2014/main" id="{3BB01D4C-2381-C3F3-0412-90F4E9C77613}"/>
                </a:ext>
              </a:extLst>
            </p:cNvPr>
            <p:cNvGrpSpPr/>
            <p:nvPr/>
          </p:nvGrpSpPr>
          <p:grpSpPr>
            <a:xfrm>
              <a:off x="3289553" y="3404586"/>
              <a:ext cx="882636" cy="844924"/>
              <a:chOff x="5580654" y="4302323"/>
              <a:chExt cx="913855" cy="850990"/>
            </a:xfrm>
          </p:grpSpPr>
          <p:sp>
            <p:nvSpPr>
              <p:cNvPr id="136" name="Oval 135">
                <a:extLst>
                  <a:ext uri="{FF2B5EF4-FFF2-40B4-BE49-F238E27FC236}">
                    <a16:creationId xmlns:a16="http://schemas.microsoft.com/office/drawing/2014/main" id="{D8F2BE6B-237B-34C0-1668-A8271FEFBD25}"/>
                  </a:ext>
                </a:extLst>
              </p:cNvPr>
              <p:cNvSpPr/>
              <p:nvPr/>
            </p:nvSpPr>
            <p:spPr>
              <a:xfrm rot="7806323">
                <a:off x="5584119" y="4298858"/>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Oval 136">
                <a:extLst>
                  <a:ext uri="{FF2B5EF4-FFF2-40B4-BE49-F238E27FC236}">
                    <a16:creationId xmlns:a16="http://schemas.microsoft.com/office/drawing/2014/main" id="{606F232B-ED14-88A3-2E13-9817E6823A94}"/>
                  </a:ext>
                </a:extLst>
              </p:cNvPr>
              <p:cNvSpPr/>
              <p:nvPr/>
            </p:nvSpPr>
            <p:spPr>
              <a:xfrm rot="7806323">
                <a:off x="5815648" y="4300745"/>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Oval 137">
                <a:extLst>
                  <a:ext uri="{FF2B5EF4-FFF2-40B4-BE49-F238E27FC236}">
                    <a16:creationId xmlns:a16="http://schemas.microsoft.com/office/drawing/2014/main" id="{66135A61-5EF7-CC49-EEBD-8E7D03AB9364}"/>
                  </a:ext>
                </a:extLst>
              </p:cNvPr>
              <p:cNvSpPr/>
              <p:nvPr/>
            </p:nvSpPr>
            <p:spPr>
              <a:xfrm rot="7806323">
                <a:off x="6045523" y="4300513"/>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Oval 138">
                <a:extLst>
                  <a:ext uri="{FF2B5EF4-FFF2-40B4-BE49-F238E27FC236}">
                    <a16:creationId xmlns:a16="http://schemas.microsoft.com/office/drawing/2014/main" id="{13490C07-BF33-C242-316E-05A724BA9DB3}"/>
                  </a:ext>
                </a:extLst>
              </p:cNvPr>
              <p:cNvSpPr/>
              <p:nvPr/>
            </p:nvSpPr>
            <p:spPr>
              <a:xfrm rot="7806323">
                <a:off x="6277052" y="4302400"/>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Oval 147">
                <a:extLst>
                  <a:ext uri="{FF2B5EF4-FFF2-40B4-BE49-F238E27FC236}">
                    <a16:creationId xmlns:a16="http://schemas.microsoft.com/office/drawing/2014/main" id="{74018684-ED3B-6D69-EB3D-174F2A012A3A}"/>
                  </a:ext>
                </a:extLst>
              </p:cNvPr>
              <p:cNvSpPr/>
              <p:nvPr/>
            </p:nvSpPr>
            <p:spPr>
              <a:xfrm rot="7806323">
                <a:off x="5586797" y="4511059"/>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Oval 148">
                <a:extLst>
                  <a:ext uri="{FF2B5EF4-FFF2-40B4-BE49-F238E27FC236}">
                    <a16:creationId xmlns:a16="http://schemas.microsoft.com/office/drawing/2014/main" id="{367EEB42-EE3E-5212-4805-3E2F3B34BD05}"/>
                  </a:ext>
                </a:extLst>
              </p:cNvPr>
              <p:cNvSpPr/>
              <p:nvPr/>
            </p:nvSpPr>
            <p:spPr>
              <a:xfrm rot="7806323">
                <a:off x="5818326" y="4512946"/>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Oval 149">
                <a:extLst>
                  <a:ext uri="{FF2B5EF4-FFF2-40B4-BE49-F238E27FC236}">
                    <a16:creationId xmlns:a16="http://schemas.microsoft.com/office/drawing/2014/main" id="{EA3BCB4E-11F3-94EF-FFE5-85AEEE2CEB31}"/>
                  </a:ext>
                </a:extLst>
              </p:cNvPr>
              <p:cNvSpPr/>
              <p:nvPr/>
            </p:nvSpPr>
            <p:spPr>
              <a:xfrm rot="7806323">
                <a:off x="6048201" y="4512714"/>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Oval 151">
                <a:extLst>
                  <a:ext uri="{FF2B5EF4-FFF2-40B4-BE49-F238E27FC236}">
                    <a16:creationId xmlns:a16="http://schemas.microsoft.com/office/drawing/2014/main" id="{2C19A724-8E21-EF33-8EA4-BA74B5361D3F}"/>
                  </a:ext>
                </a:extLst>
              </p:cNvPr>
              <p:cNvSpPr/>
              <p:nvPr/>
            </p:nvSpPr>
            <p:spPr>
              <a:xfrm rot="7806323">
                <a:off x="6279730" y="4514601"/>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Oval 152">
                <a:extLst>
                  <a:ext uri="{FF2B5EF4-FFF2-40B4-BE49-F238E27FC236}">
                    <a16:creationId xmlns:a16="http://schemas.microsoft.com/office/drawing/2014/main" id="{5E44835D-0EE2-EBA0-43C1-9E646556945E}"/>
                  </a:ext>
                </a:extLst>
              </p:cNvPr>
              <p:cNvSpPr/>
              <p:nvPr/>
            </p:nvSpPr>
            <p:spPr>
              <a:xfrm rot="7806323">
                <a:off x="5584119" y="4721141"/>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a:extLst>
                  <a:ext uri="{FF2B5EF4-FFF2-40B4-BE49-F238E27FC236}">
                    <a16:creationId xmlns:a16="http://schemas.microsoft.com/office/drawing/2014/main" id="{206F2688-0F51-2318-0617-9FAB1B6E2FDD}"/>
                  </a:ext>
                </a:extLst>
              </p:cNvPr>
              <p:cNvSpPr/>
              <p:nvPr/>
            </p:nvSpPr>
            <p:spPr>
              <a:xfrm rot="7806323">
                <a:off x="5815648" y="4723028"/>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Oval 154">
                <a:extLst>
                  <a:ext uri="{FF2B5EF4-FFF2-40B4-BE49-F238E27FC236}">
                    <a16:creationId xmlns:a16="http://schemas.microsoft.com/office/drawing/2014/main" id="{B5DF164C-7711-E0A9-2CD3-EA80F4AAF606}"/>
                  </a:ext>
                </a:extLst>
              </p:cNvPr>
              <p:cNvSpPr/>
              <p:nvPr/>
            </p:nvSpPr>
            <p:spPr>
              <a:xfrm rot="7806323">
                <a:off x="6045523" y="4722796"/>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Oval 155">
                <a:extLst>
                  <a:ext uri="{FF2B5EF4-FFF2-40B4-BE49-F238E27FC236}">
                    <a16:creationId xmlns:a16="http://schemas.microsoft.com/office/drawing/2014/main" id="{A7B82315-847D-3E9C-E860-5239E588F526}"/>
                  </a:ext>
                </a:extLst>
              </p:cNvPr>
              <p:cNvSpPr/>
              <p:nvPr/>
            </p:nvSpPr>
            <p:spPr>
              <a:xfrm rot="7806323">
                <a:off x="6277052" y="4724683"/>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Oval 156">
                <a:extLst>
                  <a:ext uri="{FF2B5EF4-FFF2-40B4-BE49-F238E27FC236}">
                    <a16:creationId xmlns:a16="http://schemas.microsoft.com/office/drawing/2014/main" id="{D9AF0A08-354D-E036-D1E6-84B2716DEC34}"/>
                  </a:ext>
                </a:extLst>
              </p:cNvPr>
              <p:cNvSpPr/>
              <p:nvPr/>
            </p:nvSpPr>
            <p:spPr>
              <a:xfrm rot="7806323">
                <a:off x="5585045" y="4934992"/>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54E9BEB6-3A72-A1F1-1B9A-C4482D1ED8CE}"/>
                  </a:ext>
                </a:extLst>
              </p:cNvPr>
              <p:cNvSpPr/>
              <p:nvPr/>
            </p:nvSpPr>
            <p:spPr>
              <a:xfrm rot="7806323">
                <a:off x="5816574" y="4936878"/>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Oval 158">
                <a:extLst>
                  <a:ext uri="{FF2B5EF4-FFF2-40B4-BE49-F238E27FC236}">
                    <a16:creationId xmlns:a16="http://schemas.microsoft.com/office/drawing/2014/main" id="{8FC96632-4ACD-AE90-D68A-772AA8A2F9DB}"/>
                  </a:ext>
                </a:extLst>
              </p:cNvPr>
              <p:cNvSpPr/>
              <p:nvPr/>
            </p:nvSpPr>
            <p:spPr>
              <a:xfrm rot="7806323">
                <a:off x="6046449" y="4936647"/>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Oval 159">
                <a:extLst>
                  <a:ext uri="{FF2B5EF4-FFF2-40B4-BE49-F238E27FC236}">
                    <a16:creationId xmlns:a16="http://schemas.microsoft.com/office/drawing/2014/main" id="{506475CA-A375-81E6-3090-C38C1A45DD67}"/>
                  </a:ext>
                </a:extLst>
              </p:cNvPr>
              <p:cNvSpPr/>
              <p:nvPr/>
            </p:nvSpPr>
            <p:spPr>
              <a:xfrm rot="7806323">
                <a:off x="6277978" y="4938534"/>
                <a:ext cx="211314" cy="218244"/>
              </a:xfrm>
              <a:prstGeom prst="ellipse">
                <a:avLst/>
              </a:prstGeom>
              <a:solidFill>
                <a:srgbClr val="F5CB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aphicFrame>
        <p:nvGraphicFramePr>
          <p:cNvPr id="225" name="Table 224">
            <a:extLst>
              <a:ext uri="{FF2B5EF4-FFF2-40B4-BE49-F238E27FC236}">
                <a16:creationId xmlns:a16="http://schemas.microsoft.com/office/drawing/2014/main" id="{1F933983-8E7F-0D5C-D337-3D13E55495DB}"/>
              </a:ext>
            </a:extLst>
          </p:cNvPr>
          <p:cNvGraphicFramePr>
            <a:graphicFrameLocks noGrp="1"/>
          </p:cNvGraphicFramePr>
          <p:nvPr>
            <p:extLst>
              <p:ext uri="{D42A27DB-BD31-4B8C-83A1-F6EECF244321}">
                <p14:modId xmlns:p14="http://schemas.microsoft.com/office/powerpoint/2010/main" val="3267677882"/>
              </p:ext>
            </p:extLst>
          </p:nvPr>
        </p:nvGraphicFramePr>
        <p:xfrm>
          <a:off x="118226" y="3072612"/>
          <a:ext cx="9696208" cy="2224537"/>
        </p:xfrm>
        <a:graphic>
          <a:graphicData uri="http://schemas.openxmlformats.org/drawingml/2006/table">
            <a:tbl>
              <a:tblPr firstRow="1" firstCol="1" bandRow="1"/>
              <a:tblGrid>
                <a:gridCol w="4939409">
                  <a:extLst>
                    <a:ext uri="{9D8B030D-6E8A-4147-A177-3AD203B41FA5}">
                      <a16:colId xmlns:a16="http://schemas.microsoft.com/office/drawing/2014/main" val="2500853008"/>
                    </a:ext>
                  </a:extLst>
                </a:gridCol>
                <a:gridCol w="4756799">
                  <a:extLst>
                    <a:ext uri="{9D8B030D-6E8A-4147-A177-3AD203B41FA5}">
                      <a16:colId xmlns:a16="http://schemas.microsoft.com/office/drawing/2014/main" val="446691142"/>
                    </a:ext>
                  </a:extLst>
                </a:gridCol>
              </a:tblGrid>
              <a:tr h="131654">
                <a:tc>
                  <a:txBody>
                    <a:bodyPr/>
                    <a:lstStyle/>
                    <a:p>
                      <a:pPr algn="ctr">
                        <a:lnSpc>
                          <a:spcPct val="107000"/>
                        </a:lnSpc>
                        <a:spcAft>
                          <a:spcPts val="800"/>
                        </a:spcAft>
                      </a:pPr>
                      <a:r>
                        <a:rPr lang="en-GB" sz="1400" b="1" dirty="0">
                          <a:solidFill>
                            <a:schemeClr val="tx1"/>
                          </a:solidFill>
                          <a:effectLst/>
                          <a:latin typeface="ABeeZee" panose="020B0604020202020204" charset="0"/>
                          <a:ea typeface="Calibri" panose="020F0502020204030204" pitchFamily="34" charset="0"/>
                          <a:cs typeface="ABeeZee" panose="020B0604020202020204" charset="0"/>
                        </a:rPr>
                        <a:t>Metals</a:t>
                      </a:r>
                      <a:endParaRPr lang="en-GB" sz="1100" dirty="0">
                        <a:solidFill>
                          <a:schemeClr val="tx1"/>
                        </a:solidFill>
                        <a:effectLst/>
                        <a:latin typeface="ABeeZee" panose="020B0604020202020204" charset="0"/>
                        <a:ea typeface="Calibri" panose="020F0502020204030204" pitchFamily="34" charset="0"/>
                        <a:cs typeface="ABeeZee" panose="020B0604020202020204" charset="0"/>
                      </a:endParaRP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tc>
                  <a:txBody>
                    <a:bodyPr/>
                    <a:lstStyle/>
                    <a:p>
                      <a:pPr algn="ctr">
                        <a:lnSpc>
                          <a:spcPct val="107000"/>
                        </a:lnSpc>
                        <a:spcAft>
                          <a:spcPts val="800"/>
                        </a:spcAft>
                      </a:pPr>
                      <a:r>
                        <a:rPr lang="en-GB" sz="1400" b="1" dirty="0">
                          <a:solidFill>
                            <a:schemeClr val="tx1"/>
                          </a:solidFill>
                          <a:effectLst/>
                          <a:latin typeface="ABeeZee" panose="020B0604020202020204" charset="0"/>
                          <a:ea typeface="Calibri" panose="020F0502020204030204" pitchFamily="34" charset="0"/>
                          <a:cs typeface="ABeeZee" panose="020B0604020202020204" charset="0"/>
                        </a:rPr>
                        <a:t>Non-metals</a:t>
                      </a:r>
                      <a:endParaRPr lang="en-GB" sz="1400" dirty="0">
                        <a:solidFill>
                          <a:schemeClr val="tx1"/>
                        </a:solidFill>
                        <a:effectLst/>
                        <a:latin typeface="ABeeZee" panose="020B0604020202020204" charset="0"/>
                        <a:ea typeface="Calibri" panose="020F0502020204030204" pitchFamily="34" charset="0"/>
                        <a:cs typeface="ABeeZee" panose="020B0604020202020204" charset="0"/>
                      </a:endParaRP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3838"/>
                    </a:solidFill>
                  </a:tcPr>
                </a:tc>
                <a:extLst>
                  <a:ext uri="{0D108BD9-81ED-4DB2-BD59-A6C34878D82A}">
                    <a16:rowId xmlns:a16="http://schemas.microsoft.com/office/drawing/2014/main" val="3107860294"/>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are shiny</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are dull</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9823018"/>
                  </a:ext>
                </a:extLst>
              </a:tr>
              <a:tr h="131654">
                <a:tc>
                  <a:txBody>
                    <a:bodyPr/>
                    <a:lstStyle/>
                    <a:p>
                      <a:pPr marL="0" marR="0" lvl="0" indent="0" algn="l" defTabSz="914400" rtl="0" eaLnBrk="1" fontAlgn="auto" latinLnBrk="0" hangingPunct="1">
                        <a:lnSpc>
                          <a:spcPct val="130000"/>
                        </a:lnSpc>
                        <a:spcBef>
                          <a:spcPts val="0"/>
                        </a:spcBef>
                        <a:spcAft>
                          <a:spcPts val="800"/>
                        </a:spcAft>
                        <a:buClrTx/>
                        <a:buSzTx/>
                        <a:buFontTx/>
                        <a:buNone/>
                        <a:tabLst/>
                        <a:defRPr/>
                      </a:pPr>
                      <a:r>
                        <a:rPr lang="en-GB" sz="1100" dirty="0">
                          <a:solidFill>
                            <a:schemeClr val="bg1"/>
                          </a:solidFill>
                          <a:latin typeface="ABeeZee" panose="020B0604020202020204" charset="0"/>
                          <a:cs typeface="ABeeZee" panose="020B0604020202020204" charset="0"/>
                        </a:rPr>
                        <a:t>most are hard</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solid non-metals are soft and easy to cut, </a:t>
                      </a:r>
                      <a:r>
                        <a:rPr lang="en-GB" sz="1100" b="1" dirty="0">
                          <a:solidFill>
                            <a:schemeClr val="bg1"/>
                          </a:solidFill>
                          <a:effectLst/>
                          <a:latin typeface="ABeeZee" panose="020B0604020202020204" charset="0"/>
                          <a:ea typeface="Calibri" panose="020F0502020204030204" pitchFamily="34" charset="0"/>
                          <a:cs typeface="ABeeZee" panose="020B0604020202020204" charset="0"/>
                        </a:rPr>
                        <a:t>except carbon as diamond</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1179032"/>
                  </a:ext>
                </a:extLst>
              </a:tr>
              <a:tr h="131654">
                <a:tc>
                  <a:txBody>
                    <a:bodyPr/>
                    <a:lstStyle/>
                    <a:p>
                      <a:pPr marL="0" marR="0" lvl="0" indent="0" algn="l" defTabSz="914400" rtl="0" eaLnBrk="1" fontAlgn="auto" latinLnBrk="0" hangingPunct="1">
                        <a:lnSpc>
                          <a:spcPct val="130000"/>
                        </a:lnSpc>
                        <a:spcBef>
                          <a:spcPts val="0"/>
                        </a:spcBef>
                        <a:spcAft>
                          <a:spcPts val="800"/>
                        </a:spcAft>
                        <a:buClrTx/>
                        <a:buSzTx/>
                        <a:buFontTx/>
                        <a:buNone/>
                        <a:tabLst/>
                        <a:defRPr/>
                      </a:pPr>
                      <a:r>
                        <a:rPr lang="en-GB" sz="1100" dirty="0">
                          <a:solidFill>
                            <a:schemeClr val="bg1"/>
                          </a:solidFill>
                          <a:latin typeface="ABeeZee" panose="020B0604020202020204" charset="0"/>
                          <a:cs typeface="ABeeZee" panose="020B0604020202020204" charset="0"/>
                        </a:rPr>
                        <a:t>most are strong</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are not strong</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5861945"/>
                  </a:ext>
                </a:extLst>
              </a:tr>
              <a:tr h="131654">
                <a:tc>
                  <a:txBody>
                    <a:bodyPr/>
                    <a:lstStyle/>
                    <a:p>
                      <a:pPr marL="0" marR="0" lvl="0" indent="0" algn="l" defTabSz="914400" rtl="0" eaLnBrk="1" fontAlgn="auto" latinLnBrk="0" hangingPunct="1">
                        <a:lnSpc>
                          <a:spcPct val="130000"/>
                        </a:lnSpc>
                        <a:spcBef>
                          <a:spcPts val="0"/>
                        </a:spcBef>
                        <a:spcAft>
                          <a:spcPts val="800"/>
                        </a:spcAft>
                        <a:buClrTx/>
                        <a:buSzTx/>
                        <a:buFontTx/>
                        <a:buNone/>
                        <a:tabLst/>
                        <a:defRPr/>
                      </a:pPr>
                      <a:r>
                        <a:rPr lang="en-GB" sz="1100" dirty="0">
                          <a:solidFill>
                            <a:schemeClr val="bg1"/>
                          </a:solidFill>
                          <a:latin typeface="ABeeZee" panose="020B0604020202020204" charset="0"/>
                          <a:cs typeface="ABeeZee" panose="020B0604020202020204" charset="0"/>
                        </a:rPr>
                        <a:t>most are sonorous (makes a ringing sound when hit)</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are not sonorous</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3569252"/>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malleable (easy to reshape without breaking)</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not malleable</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633325"/>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are ductile (can be drawn out into a long wire without breaking​​)</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not ductile</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8162822"/>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have very high melting and boiling points</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most have very low melting and boiling points</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5187938"/>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some but not all are magnetic</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not magnetic</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6083323"/>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conduct electricity</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non-metals do not conduct electricity, </a:t>
                      </a:r>
                      <a:r>
                        <a:rPr lang="en-GB" sz="1100" b="1" dirty="0">
                          <a:solidFill>
                            <a:schemeClr val="bg1"/>
                          </a:solidFill>
                          <a:effectLst/>
                          <a:latin typeface="ABeeZee" panose="020B0604020202020204" charset="0"/>
                          <a:ea typeface="Calibri" panose="020F0502020204030204" pitchFamily="34" charset="0"/>
                          <a:cs typeface="ABeeZee" panose="020B0604020202020204" charset="0"/>
                        </a:rPr>
                        <a:t>except carbon as graphite</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9406688"/>
                  </a:ext>
                </a:extLst>
              </a:tr>
              <a:tr h="131654">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good at conducting heat</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30000"/>
                        </a:lnSpc>
                        <a:spcAft>
                          <a:spcPts val="800"/>
                        </a:spcAft>
                      </a:pPr>
                      <a:r>
                        <a:rPr lang="en-GB" sz="1100" dirty="0">
                          <a:solidFill>
                            <a:schemeClr val="bg1"/>
                          </a:solidFill>
                          <a:effectLst/>
                          <a:latin typeface="ABeeZee" panose="020B0604020202020204" charset="0"/>
                          <a:ea typeface="Calibri" panose="020F0502020204030204" pitchFamily="34" charset="0"/>
                          <a:cs typeface="ABeeZee" panose="020B0604020202020204" charset="0"/>
                        </a:rPr>
                        <a:t>poor at conducting heat</a:t>
                      </a:r>
                    </a:p>
                  </a:txBody>
                  <a:tcPr marL="66206" marR="662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2860716"/>
                  </a:ext>
                </a:extLst>
              </a:tr>
            </a:tbl>
          </a:graphicData>
        </a:graphic>
      </p:graphicFrame>
      <p:sp>
        <p:nvSpPr>
          <p:cNvPr id="10" name="TextBox 9">
            <a:extLst>
              <a:ext uri="{FF2B5EF4-FFF2-40B4-BE49-F238E27FC236}">
                <a16:creationId xmlns:a16="http://schemas.microsoft.com/office/drawing/2014/main" id="{8AD1CEA5-9A2A-5ACF-8348-0884E342528B}"/>
              </a:ext>
            </a:extLst>
          </p:cNvPr>
          <p:cNvSpPr txBox="1"/>
          <p:nvPr/>
        </p:nvSpPr>
        <p:spPr>
          <a:xfrm>
            <a:off x="118226" y="2547222"/>
            <a:ext cx="9696208" cy="430887"/>
          </a:xfrm>
          <a:prstGeom prst="rect">
            <a:avLst/>
          </a:prstGeom>
          <a:noFill/>
          <a:ln>
            <a:solidFill>
              <a:schemeClr val="bg1"/>
            </a:solidFill>
          </a:ln>
        </p:spPr>
        <p:txBody>
          <a:bodyPr wrap="square">
            <a:spAutoFit/>
          </a:bodyPr>
          <a:lstStyle/>
          <a:p>
            <a:r>
              <a:rPr lang="en-GB" sz="1100" b="0" noProof="0" dirty="0">
                <a:solidFill>
                  <a:schemeClr val="bg1"/>
                </a:solidFill>
                <a:latin typeface="ABeeZee" panose="020B0604020202020204" charset="0"/>
                <a:ea typeface="Roboto" panose="02000000000000000000" pitchFamily="2" charset="0"/>
                <a:cs typeface="ABeeZee" panose="020B0604020202020204" charset="0"/>
              </a:rPr>
              <a:t>Individual atoms do not have the properties of the element. The properties of an element are because of the arrangement and behaviour of the atoms as a group.</a:t>
            </a:r>
          </a:p>
        </p:txBody>
      </p:sp>
      <p:sp>
        <p:nvSpPr>
          <p:cNvPr id="21" name="TextBox 20">
            <a:extLst>
              <a:ext uri="{FF2B5EF4-FFF2-40B4-BE49-F238E27FC236}">
                <a16:creationId xmlns:a16="http://schemas.microsoft.com/office/drawing/2014/main" id="{666487F9-32CF-682D-15A3-B5EBB5CE6146}"/>
              </a:ext>
            </a:extLst>
          </p:cNvPr>
          <p:cNvSpPr txBox="1"/>
          <p:nvPr/>
        </p:nvSpPr>
        <p:spPr>
          <a:xfrm>
            <a:off x="118226" y="2265793"/>
            <a:ext cx="2575089"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Properties of elements</a:t>
            </a:r>
          </a:p>
        </p:txBody>
      </p:sp>
      <p:sp>
        <p:nvSpPr>
          <p:cNvPr id="28" name="TextBox 27">
            <a:extLst>
              <a:ext uri="{FF2B5EF4-FFF2-40B4-BE49-F238E27FC236}">
                <a16:creationId xmlns:a16="http://schemas.microsoft.com/office/drawing/2014/main" id="{3C1BCF72-7F67-2DB1-4154-FA680FC525E7}"/>
              </a:ext>
            </a:extLst>
          </p:cNvPr>
          <p:cNvSpPr txBox="1"/>
          <p:nvPr/>
        </p:nvSpPr>
        <p:spPr>
          <a:xfrm>
            <a:off x="88559" y="5417236"/>
            <a:ext cx="9736273" cy="307777"/>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Writing element symbols</a:t>
            </a:r>
          </a:p>
        </p:txBody>
      </p:sp>
      <p:sp>
        <p:nvSpPr>
          <p:cNvPr id="29" name="Rectangle 28">
            <a:extLst>
              <a:ext uri="{FF2B5EF4-FFF2-40B4-BE49-F238E27FC236}">
                <a16:creationId xmlns:a16="http://schemas.microsoft.com/office/drawing/2014/main" id="{D16A6D2A-894E-F88D-42DB-82A563CE2754}"/>
              </a:ext>
            </a:extLst>
          </p:cNvPr>
          <p:cNvSpPr/>
          <p:nvPr/>
        </p:nvSpPr>
        <p:spPr>
          <a:xfrm>
            <a:off x="92912" y="5666923"/>
            <a:ext cx="9687839" cy="84923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018AA090-F97B-603A-71F5-A6A48DB0909F}"/>
              </a:ext>
            </a:extLst>
          </p:cNvPr>
          <p:cNvSpPr txBox="1"/>
          <p:nvPr/>
        </p:nvSpPr>
        <p:spPr>
          <a:xfrm>
            <a:off x="110442" y="5797792"/>
            <a:ext cx="9575793" cy="430887"/>
          </a:xfrm>
          <a:prstGeom prst="rect">
            <a:avLst/>
          </a:prstGeom>
          <a:noFill/>
        </p:spPr>
        <p:txBody>
          <a:bodyPr wrap="square" rtlCol="0">
            <a:spAutoFit/>
          </a:bodyPr>
          <a:lstStyle/>
          <a:p>
            <a:r>
              <a:rPr lang="en-GB" sz="1100" dirty="0">
                <a:solidFill>
                  <a:schemeClr val="bg1"/>
                </a:solidFill>
                <a:latin typeface="ABeeZee" panose="020B0604020202020204" charset="0"/>
                <a:cs typeface="ABeeZee" panose="020B0604020202020204" charset="0"/>
              </a:rPr>
              <a:t>The first letter is always written as a capital letter and if there is a second letter, it is always written as a lowercase letter.</a:t>
            </a:r>
          </a:p>
          <a:p>
            <a:r>
              <a:rPr lang="en-GB" sz="1100" dirty="0">
                <a:solidFill>
                  <a:schemeClr val="bg1"/>
                </a:solidFill>
                <a:latin typeface="ABeeZee" panose="020B0604020202020204" charset="0"/>
                <a:cs typeface="ABeeZee" panose="020B0604020202020204" charset="0"/>
              </a:rPr>
              <a:t>Element symbols make writing elements easier and allow scientists all over the world to communicate and write about them.</a:t>
            </a:r>
          </a:p>
        </p:txBody>
      </p:sp>
      <p:sp>
        <p:nvSpPr>
          <p:cNvPr id="31" name="Rectangle 30">
            <a:extLst>
              <a:ext uri="{FF2B5EF4-FFF2-40B4-BE49-F238E27FC236}">
                <a16:creationId xmlns:a16="http://schemas.microsoft.com/office/drawing/2014/main" id="{D1A2D054-39B9-371C-7E6A-9DA8309E238C}"/>
              </a:ext>
            </a:extLst>
          </p:cNvPr>
          <p:cNvSpPr/>
          <p:nvPr/>
        </p:nvSpPr>
        <p:spPr>
          <a:xfrm>
            <a:off x="8663590" y="5747270"/>
            <a:ext cx="497313" cy="593299"/>
          </a:xfrm>
          <a:prstGeom prst="rect">
            <a:avLst/>
          </a:prstGeom>
          <a:solidFill>
            <a:srgbClr val="FFFFFF"/>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rgbClr val="000000"/>
                </a:solidFill>
              </a:rPr>
              <a:t>Na</a:t>
            </a:r>
          </a:p>
        </p:txBody>
      </p:sp>
      <p:sp>
        <p:nvSpPr>
          <p:cNvPr id="32" name="Rectangle 31">
            <a:extLst>
              <a:ext uri="{FF2B5EF4-FFF2-40B4-BE49-F238E27FC236}">
                <a16:creationId xmlns:a16="http://schemas.microsoft.com/office/drawing/2014/main" id="{C789B046-9B0E-0310-1DC4-170600FA69D5}"/>
              </a:ext>
            </a:extLst>
          </p:cNvPr>
          <p:cNvSpPr/>
          <p:nvPr/>
        </p:nvSpPr>
        <p:spPr>
          <a:xfrm>
            <a:off x="9218766" y="5748883"/>
            <a:ext cx="497313" cy="593299"/>
          </a:xfrm>
          <a:prstGeom prst="rect">
            <a:avLst/>
          </a:prstGeom>
          <a:solidFill>
            <a:srgbClr val="FFFFFF"/>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000000"/>
                </a:solidFill>
              </a:rPr>
              <a:t>O</a:t>
            </a:r>
          </a:p>
        </p:txBody>
      </p:sp>
      <p:sp>
        <p:nvSpPr>
          <p:cNvPr id="33" name="TextBox 32">
            <a:extLst>
              <a:ext uri="{FF2B5EF4-FFF2-40B4-BE49-F238E27FC236}">
                <a16:creationId xmlns:a16="http://schemas.microsoft.com/office/drawing/2014/main" id="{BFD4AF5B-852D-67A2-D032-E11B48A88760}"/>
              </a:ext>
            </a:extLst>
          </p:cNvPr>
          <p:cNvSpPr txBox="1"/>
          <p:nvPr/>
        </p:nvSpPr>
        <p:spPr>
          <a:xfrm>
            <a:off x="8578346" y="6314050"/>
            <a:ext cx="773855" cy="261610"/>
          </a:xfrm>
          <a:prstGeom prst="rect">
            <a:avLst/>
          </a:prstGeom>
          <a:noFill/>
        </p:spPr>
        <p:txBody>
          <a:bodyPr wrap="square">
            <a:spAutoFit/>
          </a:bodyPr>
          <a:lstStyle/>
          <a:p>
            <a:r>
              <a:rPr lang="en-GB" sz="1100" dirty="0">
                <a:solidFill>
                  <a:schemeClr val="bg1"/>
                </a:solidFill>
                <a:latin typeface="ABeeZee" panose="020B0604020202020204" charset="0"/>
              </a:rPr>
              <a:t>sodium</a:t>
            </a:r>
            <a:endParaRPr lang="en-GB" sz="900" dirty="0"/>
          </a:p>
        </p:txBody>
      </p:sp>
      <p:sp>
        <p:nvSpPr>
          <p:cNvPr id="34" name="TextBox 33">
            <a:extLst>
              <a:ext uri="{FF2B5EF4-FFF2-40B4-BE49-F238E27FC236}">
                <a16:creationId xmlns:a16="http://schemas.microsoft.com/office/drawing/2014/main" id="{F96EC156-F01B-384B-1A8C-9863779260DC}"/>
              </a:ext>
            </a:extLst>
          </p:cNvPr>
          <p:cNvSpPr txBox="1"/>
          <p:nvPr/>
        </p:nvSpPr>
        <p:spPr>
          <a:xfrm>
            <a:off x="9160903" y="6308811"/>
            <a:ext cx="773855" cy="261610"/>
          </a:xfrm>
          <a:prstGeom prst="rect">
            <a:avLst/>
          </a:prstGeom>
          <a:noFill/>
        </p:spPr>
        <p:txBody>
          <a:bodyPr wrap="square">
            <a:spAutoFit/>
          </a:bodyPr>
          <a:lstStyle/>
          <a:p>
            <a:r>
              <a:rPr lang="en-GB" sz="1100" dirty="0">
                <a:solidFill>
                  <a:schemeClr val="bg1"/>
                </a:solidFill>
                <a:latin typeface="ABeeZee" panose="020B0604020202020204" charset="0"/>
              </a:rPr>
              <a:t>oxygen</a:t>
            </a:r>
            <a:endParaRPr lang="en-GB" sz="900" dirty="0"/>
          </a:p>
        </p:txBody>
      </p:sp>
    </p:spTree>
    <p:extLst>
      <p:ext uri="{BB962C8B-B14F-4D97-AF65-F5344CB8AC3E}">
        <p14:creationId xmlns:p14="http://schemas.microsoft.com/office/powerpoint/2010/main" val="1880617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Box 296">
            <a:extLst>
              <a:ext uri="{FF2B5EF4-FFF2-40B4-BE49-F238E27FC236}">
                <a16:creationId xmlns:a16="http://schemas.microsoft.com/office/drawing/2014/main" id="{2C4DE38B-D1FF-6A51-76AC-06DD584E7CF1}"/>
              </a:ext>
            </a:extLst>
          </p:cNvPr>
          <p:cNvSpPr txBox="1"/>
          <p:nvPr/>
        </p:nvSpPr>
        <p:spPr>
          <a:xfrm>
            <a:off x="55952" y="1456390"/>
            <a:ext cx="9765482" cy="60016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100" b="0" dirty="0">
                <a:solidFill>
                  <a:schemeClr val="bg1"/>
                </a:solidFill>
                <a:latin typeface="ABeeZee" panose="020B0604020202020204" charset="0"/>
                <a:ea typeface="Open Sans" panose="020B0604020202020204" charset="0"/>
                <a:cs typeface="ABeeZee" panose="020B0604020202020204" charset="0"/>
              </a:rPr>
              <a:t>A compound may have very different properties to those of the elements from which it is made.</a:t>
            </a:r>
          </a:p>
          <a:p>
            <a:pPr defTabSz="914400">
              <a:defRPr/>
            </a:pPr>
            <a:r>
              <a:rPr lang="en-GB" sz="1100" dirty="0">
                <a:solidFill>
                  <a:schemeClr val="bg1"/>
                </a:solidFill>
                <a:latin typeface="ABeeZee" panose="020B0604020202020204" charset="0"/>
              </a:rPr>
              <a:t>Water is a compound of hydrogen and oxygen.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Each of its molecules contains two hydrogen atoms and one oxygen atom.</a:t>
            </a:r>
            <a:r>
              <a:rPr lang="en-GB" sz="1100" b="0" dirty="0">
                <a:solidFill>
                  <a:schemeClr val="bg1"/>
                </a:solidFill>
                <a:latin typeface="ABeeZee" panose="020B0604020202020204" charset="0"/>
                <a:ea typeface="Open Sans" panose="020B0604020202020204" charset="0"/>
                <a:cs typeface="ABeeZee" panose="020B0604020202020204" charset="0"/>
              </a:rPr>
              <a:t> </a:t>
            </a:r>
          </a:p>
        </p:txBody>
      </p:sp>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Chemical changes</a:t>
            </a:r>
            <a:endParaRPr lang="en-GB" sz="900"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7.04 – Chemical changes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E7CACE1-03E5-CAC6-0B41-6F29362D8F11}"/>
              </a:ext>
            </a:extLst>
          </p:cNvPr>
          <p:cNvSpPr txBox="1"/>
          <p:nvPr/>
        </p:nvSpPr>
        <p:spPr>
          <a:xfrm>
            <a:off x="51494" y="763302"/>
            <a:ext cx="9729286" cy="1107996"/>
          </a:xfrm>
          <a:prstGeom prst="rect">
            <a:avLst/>
          </a:prstGeom>
          <a:noFill/>
          <a:ln w="12700">
            <a:noFill/>
          </a:ln>
        </p:spPr>
        <p:txBody>
          <a:bodyPr wrap="square" rtlCol="0">
            <a:spAutoFit/>
          </a:bodyPr>
          <a:lstStyle/>
          <a:p>
            <a:r>
              <a:rPr lang="en-GB" sz="1100" b="1" dirty="0">
                <a:solidFill>
                  <a:schemeClr val="bg1"/>
                </a:solidFill>
                <a:latin typeface="ABeeZee" panose="020B0604020202020204" charset="0"/>
                <a:cs typeface="ABeeZee" panose="020B0604020202020204" charset="0"/>
              </a:rPr>
              <a:t>Compound</a:t>
            </a:r>
          </a:p>
          <a:p>
            <a:r>
              <a:rPr lang="en-GB" sz="1100" dirty="0">
                <a:solidFill>
                  <a:schemeClr val="bg1"/>
                </a:solidFill>
                <a:latin typeface="ABeeZee" panose="020B0604020202020204" charset="0"/>
              </a:rPr>
              <a:t>A substance made of two or more different elements chemically joined (bonded) together.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A chemical bond is a strong force that holds atoms together in a compound. Lots of energy is </a:t>
            </a:r>
            <a:br>
              <a:rPr lang="en-GB" sz="1100" dirty="0">
                <a:solidFill>
                  <a:schemeClr val="bg1"/>
                </a:solidFill>
                <a:latin typeface="ABeeZee" panose="020B0604020202020204" charset="0"/>
              </a:rPr>
            </a:br>
            <a:r>
              <a:rPr lang="en-GB" sz="1100" dirty="0">
                <a:solidFill>
                  <a:schemeClr val="bg1"/>
                </a:solidFill>
                <a:latin typeface="ABeeZee" panose="020B0604020202020204" charset="0"/>
              </a:rPr>
              <a:t>needed to break a chemical bond. A compound cannot be easily separated.</a:t>
            </a:r>
          </a:p>
          <a:p>
            <a:endParaRPr lang="en-GB" sz="1100" dirty="0">
              <a:solidFill>
                <a:schemeClr val="bg1"/>
              </a:solidFill>
              <a:latin typeface="ABeeZee" panose="020B0604020202020204" charset="0"/>
            </a:endParaRPr>
          </a:p>
          <a:p>
            <a:endParaRPr lang="en-GB" sz="1100" dirty="0">
              <a:solidFill>
                <a:schemeClr val="bg1"/>
              </a:solidFill>
              <a:latin typeface="ABeeZee" panose="020B0604020202020204" charset="0"/>
            </a:endParaRPr>
          </a:p>
        </p:txBody>
      </p:sp>
      <p:sp>
        <p:nvSpPr>
          <p:cNvPr id="179" name="Rectangle 178">
            <a:extLst>
              <a:ext uri="{FF2B5EF4-FFF2-40B4-BE49-F238E27FC236}">
                <a16:creationId xmlns:a16="http://schemas.microsoft.com/office/drawing/2014/main" id="{9DEC4DC0-5DAE-F3DA-6F1D-C3C3D4635B74}"/>
              </a:ext>
            </a:extLst>
          </p:cNvPr>
          <p:cNvSpPr/>
          <p:nvPr/>
        </p:nvSpPr>
        <p:spPr>
          <a:xfrm>
            <a:off x="88357" y="737232"/>
            <a:ext cx="9729286" cy="1317312"/>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68" name="Group 467">
            <a:extLst>
              <a:ext uri="{FF2B5EF4-FFF2-40B4-BE49-F238E27FC236}">
                <a16:creationId xmlns:a16="http://schemas.microsoft.com/office/drawing/2014/main" id="{C361B209-4101-C609-6723-2AC7B0961BC9}"/>
              </a:ext>
            </a:extLst>
          </p:cNvPr>
          <p:cNvGrpSpPr/>
          <p:nvPr/>
        </p:nvGrpSpPr>
        <p:grpSpPr>
          <a:xfrm>
            <a:off x="6872902" y="881964"/>
            <a:ext cx="3033098" cy="841803"/>
            <a:chOff x="236963" y="1959993"/>
            <a:chExt cx="3033098" cy="841803"/>
          </a:xfrm>
        </p:grpSpPr>
        <p:grpSp>
          <p:nvGrpSpPr>
            <p:cNvPr id="285" name="Group 284">
              <a:extLst>
                <a:ext uri="{FF2B5EF4-FFF2-40B4-BE49-F238E27FC236}">
                  <a16:creationId xmlns:a16="http://schemas.microsoft.com/office/drawing/2014/main" id="{0C49AF49-6549-EAFD-E8DA-6FCB8159CDE9}"/>
                </a:ext>
              </a:extLst>
            </p:cNvPr>
            <p:cNvGrpSpPr/>
            <p:nvPr/>
          </p:nvGrpSpPr>
          <p:grpSpPr>
            <a:xfrm>
              <a:off x="236963" y="1959993"/>
              <a:ext cx="999091" cy="577434"/>
              <a:chOff x="8484949" y="1117948"/>
              <a:chExt cx="1154469" cy="667236"/>
            </a:xfrm>
          </p:grpSpPr>
          <p:grpSp>
            <p:nvGrpSpPr>
              <p:cNvPr id="226" name="Group 225">
                <a:extLst>
                  <a:ext uri="{FF2B5EF4-FFF2-40B4-BE49-F238E27FC236}">
                    <a16:creationId xmlns:a16="http://schemas.microsoft.com/office/drawing/2014/main" id="{0D9F6E96-F86F-4126-D50D-2ED008F2BA77}"/>
                  </a:ext>
                </a:extLst>
              </p:cNvPr>
              <p:cNvGrpSpPr/>
              <p:nvPr/>
            </p:nvGrpSpPr>
            <p:grpSpPr>
              <a:xfrm rot="633063">
                <a:off x="8484949" y="1222369"/>
                <a:ext cx="327724" cy="288811"/>
                <a:chOff x="5386899" y="3948271"/>
                <a:chExt cx="583570" cy="435198"/>
              </a:xfrm>
            </p:grpSpPr>
            <p:sp>
              <p:nvSpPr>
                <p:cNvPr id="231" name="Google Shape;178;p22">
                  <a:extLst>
                    <a:ext uri="{FF2B5EF4-FFF2-40B4-BE49-F238E27FC236}">
                      <a16:creationId xmlns:a16="http://schemas.microsoft.com/office/drawing/2014/main" id="{79C409DC-DF2B-CBFA-DDA2-395965AD7BA9}"/>
                    </a:ext>
                  </a:extLst>
                </p:cNvPr>
                <p:cNvSpPr/>
                <p:nvPr/>
              </p:nvSpPr>
              <p:spPr>
                <a:xfrm rot="7511360">
                  <a:off x="5396789" y="3938382"/>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32" name="Google Shape;179;p22">
                  <a:extLst>
                    <a:ext uri="{FF2B5EF4-FFF2-40B4-BE49-F238E27FC236}">
                      <a16:creationId xmlns:a16="http://schemas.microsoft.com/office/drawing/2014/main" id="{AD1FFBCE-59ED-FEAF-6466-34DF064C3330}"/>
                    </a:ext>
                  </a:extLst>
                </p:cNvPr>
                <p:cNvSpPr/>
                <p:nvPr/>
              </p:nvSpPr>
              <p:spPr>
                <a:xfrm rot="7511360">
                  <a:off x="5783621" y="3938381"/>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33" name="Oval 232">
                  <a:extLst>
                    <a:ext uri="{FF2B5EF4-FFF2-40B4-BE49-F238E27FC236}">
                      <a16:creationId xmlns:a16="http://schemas.microsoft.com/office/drawing/2014/main" id="{602FE8DB-FA29-DF54-1ADD-11A62FE8E382}"/>
                    </a:ext>
                  </a:extLst>
                </p:cNvPr>
                <p:cNvSpPr/>
                <p:nvPr/>
              </p:nvSpPr>
              <p:spPr>
                <a:xfrm>
                  <a:off x="5479559" y="4037204"/>
                  <a:ext cx="375388" cy="346265"/>
                </a:xfrm>
                <a:prstGeom prst="ellipse">
                  <a:avLst/>
                </a:prstGeom>
                <a:solidFill>
                  <a:srgbClr val="FF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70" name="Group 269">
                <a:extLst>
                  <a:ext uri="{FF2B5EF4-FFF2-40B4-BE49-F238E27FC236}">
                    <a16:creationId xmlns:a16="http://schemas.microsoft.com/office/drawing/2014/main" id="{DEE1B734-ECC6-A114-23DC-D647C16BC0CE}"/>
                  </a:ext>
                </a:extLst>
              </p:cNvPr>
              <p:cNvGrpSpPr/>
              <p:nvPr/>
            </p:nvGrpSpPr>
            <p:grpSpPr>
              <a:xfrm rot="9451609">
                <a:off x="8840006" y="1443315"/>
                <a:ext cx="327724" cy="288811"/>
                <a:chOff x="5386899" y="3948271"/>
                <a:chExt cx="583570" cy="435198"/>
              </a:xfrm>
            </p:grpSpPr>
            <p:sp>
              <p:nvSpPr>
                <p:cNvPr id="271" name="Google Shape;178;p22">
                  <a:extLst>
                    <a:ext uri="{FF2B5EF4-FFF2-40B4-BE49-F238E27FC236}">
                      <a16:creationId xmlns:a16="http://schemas.microsoft.com/office/drawing/2014/main" id="{4A320F16-FFA4-AAFE-42DE-A69269A3C93B}"/>
                    </a:ext>
                  </a:extLst>
                </p:cNvPr>
                <p:cNvSpPr/>
                <p:nvPr/>
              </p:nvSpPr>
              <p:spPr>
                <a:xfrm rot="7511360">
                  <a:off x="5396789" y="3938382"/>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72" name="Google Shape;179;p22">
                  <a:extLst>
                    <a:ext uri="{FF2B5EF4-FFF2-40B4-BE49-F238E27FC236}">
                      <a16:creationId xmlns:a16="http://schemas.microsoft.com/office/drawing/2014/main" id="{D4765D2A-CD25-4ED0-6118-315E4B809F73}"/>
                    </a:ext>
                  </a:extLst>
                </p:cNvPr>
                <p:cNvSpPr/>
                <p:nvPr/>
              </p:nvSpPr>
              <p:spPr>
                <a:xfrm rot="7511360">
                  <a:off x="5783621" y="3938381"/>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73" name="Oval 272">
                  <a:extLst>
                    <a:ext uri="{FF2B5EF4-FFF2-40B4-BE49-F238E27FC236}">
                      <a16:creationId xmlns:a16="http://schemas.microsoft.com/office/drawing/2014/main" id="{D7AFDA32-C5E7-A40D-0535-5C92D0A812AA}"/>
                    </a:ext>
                  </a:extLst>
                </p:cNvPr>
                <p:cNvSpPr/>
                <p:nvPr/>
              </p:nvSpPr>
              <p:spPr>
                <a:xfrm>
                  <a:off x="5479559" y="4037204"/>
                  <a:ext cx="375388" cy="346265"/>
                </a:xfrm>
                <a:prstGeom prst="ellipse">
                  <a:avLst/>
                </a:prstGeom>
                <a:solidFill>
                  <a:srgbClr val="FF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74" name="Group 273">
                <a:extLst>
                  <a:ext uri="{FF2B5EF4-FFF2-40B4-BE49-F238E27FC236}">
                    <a16:creationId xmlns:a16="http://schemas.microsoft.com/office/drawing/2014/main" id="{9531DD2C-73A6-4FC9-CFA6-D225ABC51B59}"/>
                  </a:ext>
                </a:extLst>
              </p:cNvPr>
              <p:cNvGrpSpPr/>
              <p:nvPr/>
            </p:nvGrpSpPr>
            <p:grpSpPr>
              <a:xfrm rot="18993931">
                <a:off x="9071418" y="1117948"/>
                <a:ext cx="327724" cy="288811"/>
                <a:chOff x="5386899" y="3948271"/>
                <a:chExt cx="583570" cy="435198"/>
              </a:xfrm>
            </p:grpSpPr>
            <p:sp>
              <p:nvSpPr>
                <p:cNvPr id="275" name="Google Shape;178;p22">
                  <a:extLst>
                    <a:ext uri="{FF2B5EF4-FFF2-40B4-BE49-F238E27FC236}">
                      <a16:creationId xmlns:a16="http://schemas.microsoft.com/office/drawing/2014/main" id="{05DADFEE-CB63-610B-9C0D-EB91B2423316}"/>
                    </a:ext>
                  </a:extLst>
                </p:cNvPr>
                <p:cNvSpPr/>
                <p:nvPr/>
              </p:nvSpPr>
              <p:spPr>
                <a:xfrm rot="7511360">
                  <a:off x="5396789" y="3938382"/>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76" name="Google Shape;179;p22">
                  <a:extLst>
                    <a:ext uri="{FF2B5EF4-FFF2-40B4-BE49-F238E27FC236}">
                      <a16:creationId xmlns:a16="http://schemas.microsoft.com/office/drawing/2014/main" id="{94194225-1D81-9013-9D7A-13F8FA395E22}"/>
                    </a:ext>
                  </a:extLst>
                </p:cNvPr>
                <p:cNvSpPr/>
                <p:nvPr/>
              </p:nvSpPr>
              <p:spPr>
                <a:xfrm rot="7511360">
                  <a:off x="5783621" y="3938381"/>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77" name="Oval 276">
                  <a:extLst>
                    <a:ext uri="{FF2B5EF4-FFF2-40B4-BE49-F238E27FC236}">
                      <a16:creationId xmlns:a16="http://schemas.microsoft.com/office/drawing/2014/main" id="{06973182-0642-5EC4-8573-6B6F9FB53E5E}"/>
                    </a:ext>
                  </a:extLst>
                </p:cNvPr>
                <p:cNvSpPr/>
                <p:nvPr/>
              </p:nvSpPr>
              <p:spPr>
                <a:xfrm>
                  <a:off x="5479559" y="4037204"/>
                  <a:ext cx="375388" cy="346265"/>
                </a:xfrm>
                <a:prstGeom prst="ellipse">
                  <a:avLst/>
                </a:prstGeom>
                <a:solidFill>
                  <a:srgbClr val="FF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278" name="Group 277">
                <a:extLst>
                  <a:ext uri="{FF2B5EF4-FFF2-40B4-BE49-F238E27FC236}">
                    <a16:creationId xmlns:a16="http://schemas.microsoft.com/office/drawing/2014/main" id="{2B27657F-0BD1-6A6C-E064-702FF5E40AAE}"/>
                  </a:ext>
                </a:extLst>
              </p:cNvPr>
              <p:cNvGrpSpPr/>
              <p:nvPr/>
            </p:nvGrpSpPr>
            <p:grpSpPr>
              <a:xfrm rot="633063">
                <a:off x="9311694" y="1496373"/>
                <a:ext cx="327724" cy="288811"/>
                <a:chOff x="5386899" y="3948271"/>
                <a:chExt cx="583570" cy="435198"/>
              </a:xfrm>
            </p:grpSpPr>
            <p:sp>
              <p:nvSpPr>
                <p:cNvPr id="279" name="Google Shape;178;p22">
                  <a:extLst>
                    <a:ext uri="{FF2B5EF4-FFF2-40B4-BE49-F238E27FC236}">
                      <a16:creationId xmlns:a16="http://schemas.microsoft.com/office/drawing/2014/main" id="{C648B356-059C-73F8-6E19-A1BD71A9FFDD}"/>
                    </a:ext>
                  </a:extLst>
                </p:cNvPr>
                <p:cNvSpPr/>
                <p:nvPr/>
              </p:nvSpPr>
              <p:spPr>
                <a:xfrm rot="7511360">
                  <a:off x="5396789" y="3938382"/>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80" name="Google Shape;179;p22">
                  <a:extLst>
                    <a:ext uri="{FF2B5EF4-FFF2-40B4-BE49-F238E27FC236}">
                      <a16:creationId xmlns:a16="http://schemas.microsoft.com/office/drawing/2014/main" id="{CF935934-0611-908C-7080-8A67CCDE4FA5}"/>
                    </a:ext>
                  </a:extLst>
                </p:cNvPr>
                <p:cNvSpPr/>
                <p:nvPr/>
              </p:nvSpPr>
              <p:spPr>
                <a:xfrm rot="7511360">
                  <a:off x="5783621" y="3938381"/>
                  <a:ext cx="176957" cy="196738"/>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281" name="Oval 280">
                  <a:extLst>
                    <a:ext uri="{FF2B5EF4-FFF2-40B4-BE49-F238E27FC236}">
                      <a16:creationId xmlns:a16="http://schemas.microsoft.com/office/drawing/2014/main" id="{9EE053EF-9B68-B3A9-08BA-D8897AF362AE}"/>
                    </a:ext>
                  </a:extLst>
                </p:cNvPr>
                <p:cNvSpPr/>
                <p:nvPr/>
              </p:nvSpPr>
              <p:spPr>
                <a:xfrm>
                  <a:off x="5479559" y="4037204"/>
                  <a:ext cx="375388" cy="346265"/>
                </a:xfrm>
                <a:prstGeom prst="ellipse">
                  <a:avLst/>
                </a:prstGeom>
                <a:solidFill>
                  <a:srgbClr val="FF0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3" name="TextBox 282">
              <a:extLst>
                <a:ext uri="{FF2B5EF4-FFF2-40B4-BE49-F238E27FC236}">
                  <a16:creationId xmlns:a16="http://schemas.microsoft.com/office/drawing/2014/main" id="{7EC21714-847C-268B-6200-FBB2E77E6A84}"/>
                </a:ext>
              </a:extLst>
            </p:cNvPr>
            <p:cNvSpPr txBox="1"/>
            <p:nvPr/>
          </p:nvSpPr>
          <p:spPr>
            <a:xfrm>
              <a:off x="459939" y="2540186"/>
              <a:ext cx="614641" cy="261610"/>
            </a:xfrm>
            <a:prstGeom prst="rect">
              <a:avLst/>
            </a:prstGeom>
            <a:noFill/>
          </p:spPr>
          <p:txBody>
            <a:bodyPr wrap="square">
              <a:spAutoFit/>
            </a:bodyPr>
            <a:lstStyle/>
            <a:p>
              <a:r>
                <a:rPr lang="en-GB" sz="1100" dirty="0">
                  <a:solidFill>
                    <a:schemeClr val="bg1"/>
                  </a:solidFill>
                  <a:latin typeface="ABeeZee" panose="020B0604020202020204" charset="0"/>
                </a:rPr>
                <a:t>water</a:t>
              </a:r>
              <a:endParaRPr lang="en-GB" sz="900" dirty="0"/>
            </a:p>
          </p:txBody>
        </p:sp>
        <p:sp>
          <p:nvSpPr>
            <p:cNvPr id="286" name="TextBox 285">
              <a:extLst>
                <a:ext uri="{FF2B5EF4-FFF2-40B4-BE49-F238E27FC236}">
                  <a16:creationId xmlns:a16="http://schemas.microsoft.com/office/drawing/2014/main" id="{1DB68671-EFB5-FB3E-8FF1-669016CD09DF}"/>
                </a:ext>
              </a:extLst>
            </p:cNvPr>
            <p:cNvSpPr txBox="1"/>
            <p:nvPr/>
          </p:nvSpPr>
          <p:spPr>
            <a:xfrm>
              <a:off x="1443474" y="2018173"/>
              <a:ext cx="1826587" cy="514949"/>
            </a:xfrm>
            <a:prstGeom prst="rect">
              <a:avLst/>
            </a:prstGeom>
            <a:noFill/>
          </p:spPr>
          <p:txBody>
            <a:bodyPr wrap="square" rtlCol="0">
              <a:spAutoFit/>
            </a:bodyPr>
            <a:lstStyle/>
            <a:p>
              <a:pPr>
                <a:lnSpc>
                  <a:spcPct val="130000"/>
                </a:lnSpc>
              </a:pPr>
              <a:r>
                <a:rPr lang="en-GB" sz="1100" dirty="0">
                  <a:solidFill>
                    <a:schemeClr val="bg1"/>
                  </a:solidFill>
                  <a:latin typeface="ABeeZee"/>
                </a:rPr>
                <a:t>different atoms</a:t>
              </a:r>
              <a:br>
                <a:rPr lang="en-GB" sz="1100" dirty="0">
                  <a:solidFill>
                    <a:schemeClr val="bg1"/>
                  </a:solidFill>
                  <a:latin typeface="ABeeZee"/>
                </a:rPr>
              </a:br>
              <a:r>
                <a:rPr lang="en-GB" sz="1100" dirty="0">
                  <a:solidFill>
                    <a:schemeClr val="bg1"/>
                  </a:solidFill>
                  <a:latin typeface="ABeeZee"/>
                </a:rPr>
                <a:t>(hydrogen and oxygen)</a:t>
              </a:r>
            </a:p>
          </p:txBody>
        </p:sp>
        <p:cxnSp>
          <p:nvCxnSpPr>
            <p:cNvPr id="287" name="Straight Arrow Connector 286">
              <a:extLst>
                <a:ext uri="{FF2B5EF4-FFF2-40B4-BE49-F238E27FC236}">
                  <a16:creationId xmlns:a16="http://schemas.microsoft.com/office/drawing/2014/main" id="{07166787-D4BE-80AF-EE2D-AF71F2831793}"/>
                </a:ext>
              </a:extLst>
            </p:cNvPr>
            <p:cNvCxnSpPr>
              <a:cxnSpLocks/>
            </p:cNvCxnSpPr>
            <p:nvPr/>
          </p:nvCxnSpPr>
          <p:spPr>
            <a:xfrm flipH="1" flipV="1">
              <a:off x="870103" y="2121144"/>
              <a:ext cx="611490" cy="50064"/>
            </a:xfrm>
            <a:prstGeom prst="straightConnector1">
              <a:avLst/>
            </a:prstGeom>
            <a:noFill/>
            <a:ln w="12700" cap="flat" cmpd="sng" algn="ctr">
              <a:solidFill>
                <a:srgbClr val="FFFFEF">
                  <a:lumMod val="10000"/>
                </a:srgbClr>
              </a:solidFill>
              <a:prstDash val="solid"/>
              <a:miter lim="800000"/>
              <a:tailEnd type="triangle"/>
            </a:ln>
            <a:effectLst/>
          </p:spPr>
        </p:cxnSp>
        <p:cxnSp>
          <p:nvCxnSpPr>
            <p:cNvPr id="288" name="Straight Arrow Connector 287">
              <a:extLst>
                <a:ext uri="{FF2B5EF4-FFF2-40B4-BE49-F238E27FC236}">
                  <a16:creationId xmlns:a16="http://schemas.microsoft.com/office/drawing/2014/main" id="{B2C1DAFC-A1D2-A2FC-4366-2A341E8DAD51}"/>
                </a:ext>
              </a:extLst>
            </p:cNvPr>
            <p:cNvCxnSpPr>
              <a:cxnSpLocks/>
            </p:cNvCxnSpPr>
            <p:nvPr/>
          </p:nvCxnSpPr>
          <p:spPr>
            <a:xfrm flipH="1" flipV="1">
              <a:off x="901991" y="1964819"/>
              <a:ext cx="579602" cy="206389"/>
            </a:xfrm>
            <a:prstGeom prst="straightConnector1">
              <a:avLst/>
            </a:prstGeom>
            <a:noFill/>
            <a:ln w="12700" cap="flat" cmpd="sng" algn="ctr">
              <a:solidFill>
                <a:srgbClr val="FFFFEF">
                  <a:lumMod val="10000"/>
                </a:srgbClr>
              </a:solidFill>
              <a:prstDash val="solid"/>
              <a:miter lim="800000"/>
              <a:tailEnd type="triangle"/>
            </a:ln>
            <a:effectLst/>
          </p:spPr>
        </p:cxnSp>
      </p:grpSp>
      <p:sp>
        <p:nvSpPr>
          <p:cNvPr id="400" name="TextBox 399">
            <a:extLst>
              <a:ext uri="{FF2B5EF4-FFF2-40B4-BE49-F238E27FC236}">
                <a16:creationId xmlns:a16="http://schemas.microsoft.com/office/drawing/2014/main" id="{1845D513-3812-2E97-AC63-3E60CD636D50}"/>
              </a:ext>
            </a:extLst>
          </p:cNvPr>
          <p:cNvSpPr txBox="1"/>
          <p:nvPr/>
        </p:nvSpPr>
        <p:spPr>
          <a:xfrm>
            <a:off x="88357" y="2068639"/>
            <a:ext cx="2016890"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Chemical reactions</a:t>
            </a:r>
          </a:p>
        </p:txBody>
      </p:sp>
      <p:sp>
        <p:nvSpPr>
          <p:cNvPr id="453" name="Rectangle 452">
            <a:extLst>
              <a:ext uri="{FF2B5EF4-FFF2-40B4-BE49-F238E27FC236}">
                <a16:creationId xmlns:a16="http://schemas.microsoft.com/office/drawing/2014/main" id="{F207D05E-5EA7-3EB5-AE64-4AF5D509576A}"/>
              </a:ext>
            </a:extLst>
          </p:cNvPr>
          <p:cNvSpPr/>
          <p:nvPr/>
        </p:nvSpPr>
        <p:spPr>
          <a:xfrm>
            <a:off x="5786215" y="2056579"/>
            <a:ext cx="4027690" cy="329101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2" name="TextBox 451">
            <a:extLst>
              <a:ext uri="{FF2B5EF4-FFF2-40B4-BE49-F238E27FC236}">
                <a16:creationId xmlns:a16="http://schemas.microsoft.com/office/drawing/2014/main" id="{B370AF78-692F-C92F-6ED3-7EC07FDC3061}"/>
              </a:ext>
            </a:extLst>
          </p:cNvPr>
          <p:cNvSpPr txBox="1"/>
          <p:nvPr/>
        </p:nvSpPr>
        <p:spPr>
          <a:xfrm>
            <a:off x="5729695" y="2070683"/>
            <a:ext cx="4193303" cy="3308598"/>
          </a:xfrm>
          <a:prstGeom prst="rect">
            <a:avLst/>
          </a:prstGeom>
          <a:noFill/>
        </p:spPr>
        <p:txBody>
          <a:bodyPr wrap="square">
            <a:spAutoFit/>
          </a:bodyPr>
          <a:lstStyle/>
          <a:p>
            <a:r>
              <a:rPr lang="en-GB" sz="1100" dirty="0">
                <a:solidFill>
                  <a:schemeClr val="bg1">
                    <a:lumMod val="10000"/>
                  </a:schemeClr>
                </a:solidFill>
                <a:latin typeface="ABeeZee" panose="020B0604020202020204" charset="0"/>
                <a:cs typeface="ABeeZee" panose="020B0604020202020204" charset="0"/>
              </a:rPr>
              <a:t>A chemical formula uses chemical symbols and numbers to show how many of each atom is present in a compound.</a:t>
            </a:r>
          </a:p>
          <a:p>
            <a:r>
              <a:rPr lang="en-GB" sz="1100" dirty="0">
                <a:solidFill>
                  <a:schemeClr val="bg1">
                    <a:lumMod val="10000"/>
                  </a:schemeClr>
                </a:solidFill>
                <a:latin typeface="ABeeZee" panose="020B0604020202020204" charset="0"/>
                <a:cs typeface="ABeeZee" panose="020B0604020202020204" charset="0"/>
              </a:rPr>
              <a:t>The small numbers (subscript) go at the bottom. </a:t>
            </a:r>
          </a:p>
          <a:p>
            <a:r>
              <a:rPr lang="en-GB" sz="1100" dirty="0">
                <a:solidFill>
                  <a:schemeClr val="bg1">
                    <a:lumMod val="10000"/>
                  </a:schemeClr>
                </a:solidFill>
                <a:latin typeface="ABeeZee" panose="020B0604020202020204" charset="0"/>
                <a:cs typeface="ABeeZee" panose="020B0604020202020204" charset="0"/>
              </a:rPr>
              <a:t>For example:</a:t>
            </a:r>
          </a:p>
          <a:p>
            <a:r>
              <a:rPr lang="en-GB" sz="1100" dirty="0">
                <a:solidFill>
                  <a:schemeClr val="bg1">
                    <a:lumMod val="10000"/>
                  </a:schemeClr>
                </a:solidFill>
                <a:latin typeface="ABeeZee" panose="020B0604020202020204" charset="0"/>
                <a:cs typeface="ABeeZee" panose="020B0604020202020204" charset="0"/>
              </a:rPr>
              <a:t>CO</a:t>
            </a:r>
            <a:r>
              <a:rPr lang="en-GB" sz="1100" baseline="-25000" dirty="0">
                <a:solidFill>
                  <a:schemeClr val="bg1">
                    <a:lumMod val="10000"/>
                  </a:schemeClr>
                </a:solidFill>
                <a:latin typeface="ABeeZee" panose="020B0604020202020204" charset="0"/>
                <a:cs typeface="ABeeZee" panose="020B0604020202020204" charset="0"/>
              </a:rPr>
              <a:t>2</a:t>
            </a:r>
            <a:r>
              <a:rPr lang="en-GB" sz="1100" dirty="0">
                <a:solidFill>
                  <a:schemeClr val="bg1">
                    <a:lumMod val="10000"/>
                  </a:schemeClr>
                </a:solidFill>
                <a:latin typeface="ABeeZee" panose="020B0604020202020204" charset="0"/>
                <a:cs typeface="ABeeZee" panose="020B0604020202020204" charset="0"/>
              </a:rPr>
              <a:t> is correct;</a:t>
            </a:r>
          </a:p>
          <a:p>
            <a:r>
              <a:rPr lang="en-GB" sz="1100" dirty="0">
                <a:solidFill>
                  <a:schemeClr val="bg1">
                    <a:lumMod val="10000"/>
                  </a:schemeClr>
                </a:solidFill>
                <a:latin typeface="ABeeZee" panose="020B0604020202020204" charset="0"/>
                <a:cs typeface="ABeeZee" panose="020B0604020202020204" charset="0"/>
              </a:rPr>
              <a:t>CO2 and CO</a:t>
            </a:r>
            <a:r>
              <a:rPr lang="en-GB" sz="1100" baseline="30000" dirty="0">
                <a:solidFill>
                  <a:schemeClr val="bg1">
                    <a:lumMod val="10000"/>
                  </a:schemeClr>
                </a:solidFill>
                <a:latin typeface="ABeeZee" panose="020B0604020202020204" charset="0"/>
                <a:cs typeface="ABeeZee" panose="020B0604020202020204" charset="0"/>
              </a:rPr>
              <a:t>2</a:t>
            </a:r>
            <a:r>
              <a:rPr lang="en-GB" sz="1100" dirty="0">
                <a:solidFill>
                  <a:schemeClr val="bg1">
                    <a:lumMod val="10000"/>
                  </a:schemeClr>
                </a:solidFill>
                <a:latin typeface="ABeeZee" panose="020B0604020202020204" charset="0"/>
                <a:cs typeface="ABeeZee" panose="020B0604020202020204" charset="0"/>
              </a:rPr>
              <a:t> are wrong.</a:t>
            </a: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endParaRPr lang="en-GB" sz="1100" dirty="0">
              <a:solidFill>
                <a:schemeClr val="bg1">
                  <a:lumMod val="10000"/>
                </a:schemeClr>
              </a:solidFill>
              <a:latin typeface="ABeeZee" panose="020B0604020202020204" charset="0"/>
              <a:cs typeface="ABeeZee" panose="020B0604020202020204" charset="0"/>
            </a:endParaRPr>
          </a:p>
          <a:p>
            <a:r>
              <a:rPr lang="en-GB" sz="1100" dirty="0">
                <a:solidFill>
                  <a:schemeClr val="bg1">
                    <a:lumMod val="10000"/>
                  </a:schemeClr>
                </a:solidFill>
                <a:latin typeface="ABeeZee" panose="020B0604020202020204" charset="0"/>
                <a:cs typeface="ABeeZee" panose="020B0604020202020204" charset="0"/>
              </a:rPr>
              <a:t>The formula for sodium carbonate is Na</a:t>
            </a:r>
            <a:r>
              <a:rPr lang="en-GB" sz="1100" baseline="-25000" dirty="0">
                <a:solidFill>
                  <a:schemeClr val="bg1">
                    <a:lumMod val="10000"/>
                  </a:schemeClr>
                </a:solidFill>
                <a:latin typeface="ABeeZee" panose="020B0604020202020204" charset="0"/>
                <a:cs typeface="ABeeZee" panose="020B0604020202020204" charset="0"/>
              </a:rPr>
              <a:t>2</a:t>
            </a:r>
            <a:r>
              <a:rPr lang="en-GB" sz="1100" dirty="0">
                <a:solidFill>
                  <a:schemeClr val="bg1">
                    <a:lumMod val="10000"/>
                  </a:schemeClr>
                </a:solidFill>
                <a:latin typeface="ABeeZee" panose="020B0604020202020204" charset="0"/>
                <a:cs typeface="ABeeZee" panose="020B0604020202020204" charset="0"/>
              </a:rPr>
              <a:t>CO</a:t>
            </a:r>
            <a:r>
              <a:rPr lang="en-GB" sz="1100" baseline="-25000" dirty="0">
                <a:solidFill>
                  <a:schemeClr val="bg1">
                    <a:lumMod val="10000"/>
                  </a:schemeClr>
                </a:solidFill>
                <a:latin typeface="ABeeZee" panose="020B0604020202020204" charset="0"/>
                <a:cs typeface="ABeeZee" panose="020B0604020202020204" charset="0"/>
              </a:rPr>
              <a:t>3</a:t>
            </a:r>
            <a:r>
              <a:rPr lang="en-GB" sz="1100" dirty="0">
                <a:solidFill>
                  <a:schemeClr val="bg1">
                    <a:lumMod val="10000"/>
                  </a:schemeClr>
                </a:solidFill>
                <a:latin typeface="ABeeZee" panose="020B0604020202020204" charset="0"/>
                <a:cs typeface="ABeeZee" panose="020B0604020202020204" charset="0"/>
              </a:rPr>
              <a:t>. It tells you that sodium carbonate contains two sodium atoms (Na x 2), one carbon atom (C) and three oxygen atoms (O x 3).</a:t>
            </a:r>
          </a:p>
        </p:txBody>
      </p:sp>
      <p:pic>
        <p:nvPicPr>
          <p:cNvPr id="450" name="Picture 449">
            <a:extLst>
              <a:ext uri="{FF2B5EF4-FFF2-40B4-BE49-F238E27FC236}">
                <a16:creationId xmlns:a16="http://schemas.microsoft.com/office/drawing/2014/main" id="{10DEAA38-7E67-5A28-DA9D-2F427E470A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36771" y="3183339"/>
            <a:ext cx="3417462" cy="1537511"/>
          </a:xfrm>
          <a:prstGeom prst="rect">
            <a:avLst/>
          </a:prstGeom>
        </p:spPr>
      </p:pic>
      <p:sp>
        <p:nvSpPr>
          <p:cNvPr id="454" name="TextBox 453">
            <a:extLst>
              <a:ext uri="{FF2B5EF4-FFF2-40B4-BE49-F238E27FC236}">
                <a16:creationId xmlns:a16="http://schemas.microsoft.com/office/drawing/2014/main" id="{2CDDD0B1-4F25-06A9-D093-613CDF55D2A7}"/>
              </a:ext>
            </a:extLst>
          </p:cNvPr>
          <p:cNvSpPr txBox="1"/>
          <p:nvPr/>
        </p:nvSpPr>
        <p:spPr>
          <a:xfrm>
            <a:off x="37317" y="5366196"/>
            <a:ext cx="9943111" cy="1277273"/>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100" b="1" dirty="0">
                <a:highlight>
                  <a:srgbClr val="000000"/>
                </a:highlight>
                <a:latin typeface="ABeeZee" panose="020B0604020202020204" charset="0"/>
                <a:ea typeface="Open Sans" panose="020B0604020202020204" charset="0"/>
                <a:cs typeface="ABeeZee" panose="020B0604020202020204" charset="0"/>
              </a:rPr>
              <a:t>Naming metal and non-metal compounds</a:t>
            </a:r>
          </a:p>
          <a:p>
            <a:pPr marR="0" lvl="0" algn="l" defTabSz="914400" rtl="0" eaLnBrk="1" fontAlgn="auto" latinLnBrk="0" hangingPunct="1">
              <a:lnSpc>
                <a:spcPct val="100000"/>
              </a:lnSpc>
              <a:spcBef>
                <a:spcPts val="0"/>
              </a:spcBef>
              <a:spcAft>
                <a:spcPts val="0"/>
              </a:spcAft>
              <a:buClrTx/>
              <a:buSzTx/>
              <a:tabLst/>
              <a:defRPr/>
            </a:pPr>
            <a:r>
              <a:rPr lang="en-GB" sz="1100" b="0" dirty="0">
                <a:solidFill>
                  <a:schemeClr val="bg1"/>
                </a:solidFill>
                <a:latin typeface="ABeeZee" panose="020B0604020202020204" charset="0"/>
                <a:ea typeface="Open Sans" panose="020B0604020202020204" charset="0"/>
                <a:cs typeface="ABeeZee" panose="020B0604020202020204" charset="0"/>
              </a:rPr>
              <a:t>The metal element (furthest left on the periodic table) comes first in the name of the compound. The ending for the non-metal is shortened and changed to ‘–ide’. E.g. iron + </a:t>
            </a:r>
            <a:r>
              <a:rPr lang="en-GB" sz="1100" b="0" dirty="0" err="1">
                <a:solidFill>
                  <a:schemeClr val="bg1"/>
                </a:solidFill>
                <a:latin typeface="ABeeZee" panose="020B0604020202020204" charset="0"/>
                <a:ea typeface="Open Sans" panose="020B0604020202020204" charset="0"/>
                <a:cs typeface="ABeeZee" panose="020B0604020202020204" charset="0"/>
              </a:rPr>
              <a:t>sulfur</a:t>
            </a:r>
            <a:r>
              <a:rPr lang="en-GB" sz="1100" b="0" dirty="0">
                <a:solidFill>
                  <a:schemeClr val="bg1"/>
                </a:solidFill>
                <a:latin typeface="ABeeZee" panose="020B0604020202020204" charset="0"/>
                <a:ea typeface="Open Sans" panose="020B0604020202020204" charset="0"/>
                <a:cs typeface="ABeeZee" panose="020B0604020202020204" charset="0"/>
              </a:rPr>
              <a:t> → iron </a:t>
            </a:r>
            <a:r>
              <a:rPr lang="en-GB" sz="1100" b="0" dirty="0" err="1">
                <a:solidFill>
                  <a:schemeClr val="bg1"/>
                </a:solidFill>
                <a:latin typeface="ABeeZee" panose="020B0604020202020204" charset="0"/>
                <a:ea typeface="Open Sans" panose="020B0604020202020204" charset="0"/>
                <a:cs typeface="ABeeZee" panose="020B0604020202020204" charset="0"/>
              </a:rPr>
              <a:t>sulfide</a:t>
            </a:r>
            <a:endParaRPr lang="en-GB" sz="1100" b="0" dirty="0">
              <a:solidFill>
                <a:schemeClr val="bg1"/>
              </a:solidFill>
              <a:latin typeface="ABeeZee" panose="020B0604020202020204" charset="0"/>
              <a:ea typeface="Open Sans" panose="020B0604020202020204" charset="0"/>
              <a:cs typeface="ABeeZee" panose="020B0604020202020204" charset="0"/>
            </a:endParaRPr>
          </a:p>
          <a:p>
            <a:pPr marR="0" lvl="0" algn="l" defTabSz="914400" rtl="0" eaLnBrk="1" fontAlgn="auto" latinLnBrk="0" hangingPunct="1">
              <a:lnSpc>
                <a:spcPct val="100000"/>
              </a:lnSpc>
              <a:spcBef>
                <a:spcPts val="0"/>
              </a:spcBef>
              <a:spcAft>
                <a:spcPts val="0"/>
              </a:spcAft>
              <a:buClrTx/>
              <a:buSzTx/>
              <a:tabLst/>
              <a:defRPr/>
            </a:pPr>
            <a:r>
              <a:rPr lang="en-GB" sz="1100" b="1" dirty="0">
                <a:highlight>
                  <a:srgbClr val="000000"/>
                </a:highlight>
                <a:latin typeface="ABeeZee" panose="020B0604020202020204" charset="0"/>
                <a:ea typeface="Open Sans" panose="020B0604020202020204" charset="0"/>
                <a:cs typeface="ABeeZee" panose="020B0604020202020204" charset="0"/>
              </a:rPr>
              <a:t>Naming three element compounds containing oxygen</a:t>
            </a:r>
          </a:p>
          <a:p>
            <a:pPr marR="0" lvl="0" algn="l" defTabSz="914400" rtl="0" eaLnBrk="1" fontAlgn="auto" latinLnBrk="0" hangingPunct="1">
              <a:lnSpc>
                <a:spcPct val="100000"/>
              </a:lnSpc>
              <a:spcBef>
                <a:spcPts val="0"/>
              </a:spcBef>
              <a:spcAft>
                <a:spcPts val="0"/>
              </a:spcAft>
              <a:buClrTx/>
              <a:buSzTx/>
              <a:tabLst/>
              <a:defRPr/>
            </a:pPr>
            <a:r>
              <a:rPr lang="en-GB" sz="1100" b="0" dirty="0">
                <a:solidFill>
                  <a:schemeClr val="bg1"/>
                </a:solidFill>
                <a:latin typeface="ABeeZee" panose="020B0604020202020204" charset="0"/>
                <a:ea typeface="Open Sans" panose="020B0604020202020204" charset="0"/>
                <a:cs typeface="ABeeZee" panose="020B0604020202020204" charset="0"/>
              </a:rPr>
              <a:t>The metal element (furthest left on the periodic table) comes first in the name of the compound. If there are three elements in the compound, and</a:t>
            </a:r>
            <a:br>
              <a:rPr lang="en-GB" sz="1100" b="0" dirty="0">
                <a:solidFill>
                  <a:schemeClr val="bg1"/>
                </a:solidFill>
                <a:latin typeface="ABeeZee" panose="020B0604020202020204" charset="0"/>
                <a:ea typeface="Open Sans" panose="020B0604020202020204" charset="0"/>
                <a:cs typeface="ABeeZee" panose="020B0604020202020204" charset="0"/>
              </a:rPr>
            </a:br>
            <a:r>
              <a:rPr lang="en-GB" sz="1100" b="0" dirty="0">
                <a:solidFill>
                  <a:schemeClr val="bg1"/>
                </a:solidFill>
                <a:latin typeface="ABeeZee" panose="020B0604020202020204" charset="0"/>
                <a:ea typeface="Open Sans" panose="020B0604020202020204" charset="0"/>
                <a:cs typeface="ABeeZee" panose="020B0604020202020204" charset="0"/>
              </a:rPr>
              <a:t>          one of them is oxygen, the ending of the non-metal is shortened and changed to ‘–ate’. E.g. </a:t>
            </a:r>
            <a:r>
              <a:rPr lang="en-GB" sz="1100" dirty="0">
                <a:solidFill>
                  <a:schemeClr val="bg1"/>
                </a:solidFill>
                <a:latin typeface="ABeeZee" panose="020B0604020202020204" charset="0"/>
                <a:ea typeface="Open Sans" panose="020B0604020202020204" charset="0"/>
                <a:cs typeface="ABeeZee" panose="020B0604020202020204" charset="0"/>
              </a:rPr>
              <a:t>lithium + nitrogen + oxygen </a:t>
            </a:r>
            <a:r>
              <a:rPr lang="en-GB" sz="1100" b="0" dirty="0">
                <a:solidFill>
                  <a:schemeClr val="bg1"/>
                </a:solidFill>
                <a:latin typeface="ABeeZee" panose="020B0604020202020204" charset="0"/>
                <a:ea typeface="Open Sans" panose="020B0604020202020204" charset="0"/>
                <a:cs typeface="ABeeZee" panose="020B0604020202020204" charset="0"/>
              </a:rPr>
              <a:t>→ lithium nitrate</a:t>
            </a:r>
          </a:p>
          <a:p>
            <a:pPr marL="228600" marR="0" lvl="0" indent="-228600" algn="l" defTabSz="914400" rtl="0" eaLnBrk="1" fontAlgn="auto" latinLnBrk="0" hangingPunct="1">
              <a:lnSpc>
                <a:spcPct val="100000"/>
              </a:lnSpc>
              <a:spcBef>
                <a:spcPts val="0"/>
              </a:spcBef>
              <a:spcAft>
                <a:spcPts val="0"/>
              </a:spcAft>
              <a:buClrTx/>
              <a:buSzTx/>
              <a:buAutoNum type="arabicPeriod"/>
              <a:tabLst/>
              <a:defRPr/>
            </a:pPr>
            <a:endParaRPr lang="en-GB" sz="1100" b="0" dirty="0">
              <a:solidFill>
                <a:schemeClr val="bg1"/>
              </a:solidFill>
              <a:latin typeface="ABeeZee" panose="020B0604020202020204" charset="0"/>
              <a:ea typeface="Open Sans" panose="020B0604020202020204" charset="0"/>
              <a:cs typeface="ABeeZee" panose="020B0604020202020204" charset="0"/>
            </a:endParaRPr>
          </a:p>
        </p:txBody>
      </p:sp>
      <p:cxnSp>
        <p:nvCxnSpPr>
          <p:cNvPr id="456" name="Straight Connector 455">
            <a:extLst>
              <a:ext uri="{FF2B5EF4-FFF2-40B4-BE49-F238E27FC236}">
                <a16:creationId xmlns:a16="http://schemas.microsoft.com/office/drawing/2014/main" id="{6DFF23D2-C5C0-68BF-5BB5-C624C26D27C0}"/>
              </a:ext>
            </a:extLst>
          </p:cNvPr>
          <p:cNvCxnSpPr>
            <a:cxnSpLocks/>
          </p:cNvCxnSpPr>
          <p:nvPr/>
        </p:nvCxnSpPr>
        <p:spPr>
          <a:xfrm flipV="1">
            <a:off x="44806" y="5349626"/>
            <a:ext cx="9809700" cy="21759"/>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467" name="TextBox 466">
            <a:extLst>
              <a:ext uri="{FF2B5EF4-FFF2-40B4-BE49-F238E27FC236}">
                <a16:creationId xmlns:a16="http://schemas.microsoft.com/office/drawing/2014/main" id="{8EBADDFB-E475-2043-5F6C-C2C00F5D3F71}"/>
              </a:ext>
            </a:extLst>
          </p:cNvPr>
          <p:cNvSpPr txBox="1"/>
          <p:nvPr/>
        </p:nvSpPr>
        <p:spPr>
          <a:xfrm>
            <a:off x="3324" y="2346625"/>
            <a:ext cx="5770904" cy="1446550"/>
          </a:xfrm>
          <a:prstGeom prst="rect">
            <a:avLst/>
          </a:prstGeom>
          <a:noFill/>
        </p:spPr>
        <p:txBody>
          <a:bodyPr wrap="square">
            <a:spAutoFit/>
          </a:bodyPr>
          <a:lstStyle/>
          <a:p>
            <a:r>
              <a:rPr lang="en-GB" sz="1100" dirty="0">
                <a:solidFill>
                  <a:schemeClr val="bg1">
                    <a:lumMod val="10000"/>
                  </a:schemeClr>
                </a:solidFill>
                <a:latin typeface="ABeeZee" panose="020B0604020202020204" charset="0"/>
                <a:cs typeface="ABeeZee" panose="020B0604020202020204" charset="0"/>
              </a:rPr>
              <a:t>When chemicals </a:t>
            </a:r>
            <a:br>
              <a:rPr lang="en-GB" sz="1100" dirty="0">
                <a:solidFill>
                  <a:schemeClr val="bg1">
                    <a:lumMod val="10000"/>
                  </a:schemeClr>
                </a:solidFill>
                <a:latin typeface="ABeeZee" panose="020B0604020202020204" charset="0"/>
                <a:cs typeface="ABeeZee" panose="020B0604020202020204" charset="0"/>
              </a:rPr>
            </a:br>
            <a:r>
              <a:rPr lang="en-GB" sz="1100" dirty="0">
                <a:solidFill>
                  <a:schemeClr val="bg1">
                    <a:lumMod val="10000"/>
                  </a:schemeClr>
                </a:solidFill>
                <a:latin typeface="ABeeZee" panose="020B0604020202020204" charset="0"/>
                <a:cs typeface="ABeeZee" panose="020B0604020202020204" charset="0"/>
              </a:rPr>
              <a:t>react, the atoms </a:t>
            </a:r>
            <a:br>
              <a:rPr lang="en-GB" sz="1100" dirty="0">
                <a:solidFill>
                  <a:schemeClr val="bg1">
                    <a:lumMod val="10000"/>
                  </a:schemeClr>
                </a:solidFill>
                <a:latin typeface="ABeeZee" panose="020B0604020202020204" charset="0"/>
                <a:cs typeface="ABeeZee" panose="020B0604020202020204" charset="0"/>
              </a:rPr>
            </a:br>
            <a:r>
              <a:rPr lang="en-GB" sz="1100" dirty="0">
                <a:solidFill>
                  <a:schemeClr val="bg1">
                    <a:lumMod val="10000"/>
                  </a:schemeClr>
                </a:solidFill>
                <a:latin typeface="ABeeZee" panose="020B0604020202020204" charset="0"/>
                <a:cs typeface="ABeeZee" panose="020B0604020202020204" charset="0"/>
              </a:rPr>
              <a:t>are rearranged. </a:t>
            </a:r>
            <a:br>
              <a:rPr lang="en-GB" sz="1100" dirty="0">
                <a:solidFill>
                  <a:schemeClr val="bg1">
                    <a:lumMod val="10000"/>
                  </a:schemeClr>
                </a:solidFill>
                <a:latin typeface="ABeeZee" panose="020B0604020202020204" charset="0"/>
                <a:cs typeface="ABeeZee" panose="020B0604020202020204" charset="0"/>
              </a:rPr>
            </a:br>
            <a:r>
              <a:rPr lang="en-GB" sz="1100" dirty="0">
                <a:solidFill>
                  <a:schemeClr val="bg1">
                    <a:lumMod val="10000"/>
                  </a:schemeClr>
                </a:solidFill>
                <a:latin typeface="ABeeZee" panose="020B0604020202020204" charset="0"/>
                <a:cs typeface="ABeeZee" panose="020B0604020202020204" charset="0"/>
              </a:rPr>
              <a:t>For example, iron </a:t>
            </a:r>
            <a:br>
              <a:rPr lang="en-GB" sz="1100" dirty="0">
                <a:solidFill>
                  <a:schemeClr val="bg1">
                    <a:lumMod val="10000"/>
                  </a:schemeClr>
                </a:solidFill>
                <a:latin typeface="ABeeZee" panose="020B0604020202020204" charset="0"/>
                <a:cs typeface="ABeeZee" panose="020B0604020202020204" charset="0"/>
              </a:rPr>
            </a:br>
            <a:r>
              <a:rPr lang="en-GB" sz="1100" dirty="0">
                <a:solidFill>
                  <a:schemeClr val="bg1">
                    <a:lumMod val="10000"/>
                  </a:schemeClr>
                </a:solidFill>
                <a:latin typeface="ABeeZee" panose="020B0604020202020204" charset="0"/>
                <a:cs typeface="ABeeZee" panose="020B0604020202020204" charset="0"/>
              </a:rPr>
              <a:t>reacts with </a:t>
            </a:r>
            <a:r>
              <a:rPr lang="en-GB" sz="1100" dirty="0" err="1">
                <a:solidFill>
                  <a:schemeClr val="bg1">
                    <a:lumMod val="10000"/>
                  </a:schemeClr>
                </a:solidFill>
                <a:latin typeface="ABeeZee" panose="020B0604020202020204" charset="0"/>
                <a:cs typeface="ABeeZee" panose="020B0604020202020204" charset="0"/>
              </a:rPr>
              <a:t>sulfur</a:t>
            </a:r>
            <a:r>
              <a:rPr lang="en-GB" sz="1100" dirty="0">
                <a:solidFill>
                  <a:schemeClr val="bg1">
                    <a:lumMod val="10000"/>
                  </a:schemeClr>
                </a:solidFill>
                <a:latin typeface="ABeeZee" panose="020B0604020202020204" charset="0"/>
                <a:cs typeface="ABeeZee" panose="020B0604020202020204" charset="0"/>
              </a:rPr>
              <a:t> to </a:t>
            </a:r>
            <a:br>
              <a:rPr lang="en-GB" sz="1100" dirty="0">
                <a:solidFill>
                  <a:schemeClr val="bg1">
                    <a:lumMod val="10000"/>
                  </a:schemeClr>
                </a:solidFill>
                <a:latin typeface="ABeeZee" panose="020B0604020202020204" charset="0"/>
                <a:cs typeface="ABeeZee" panose="020B0604020202020204" charset="0"/>
              </a:rPr>
            </a:br>
            <a:r>
              <a:rPr lang="en-GB" sz="1100" dirty="0">
                <a:solidFill>
                  <a:schemeClr val="bg1">
                    <a:lumMod val="10000"/>
                  </a:schemeClr>
                </a:solidFill>
                <a:latin typeface="ABeeZee" panose="020B0604020202020204" charset="0"/>
                <a:cs typeface="ABeeZee" panose="020B0604020202020204" charset="0"/>
              </a:rPr>
              <a:t>make iron </a:t>
            </a:r>
            <a:r>
              <a:rPr lang="en-GB" sz="1100" dirty="0" err="1">
                <a:solidFill>
                  <a:schemeClr val="bg1">
                    <a:lumMod val="10000"/>
                  </a:schemeClr>
                </a:solidFill>
                <a:latin typeface="ABeeZee" panose="020B0604020202020204" charset="0"/>
                <a:cs typeface="ABeeZee" panose="020B0604020202020204" charset="0"/>
              </a:rPr>
              <a:t>sulfide</a:t>
            </a:r>
            <a:r>
              <a:rPr lang="en-GB" sz="1100" dirty="0">
                <a:solidFill>
                  <a:schemeClr val="bg1">
                    <a:lumMod val="10000"/>
                  </a:schemeClr>
                </a:solidFill>
                <a:latin typeface="ABeeZee" panose="020B0604020202020204" charset="0"/>
                <a:cs typeface="ABeeZee" panose="020B0604020202020204" charset="0"/>
              </a:rPr>
              <a:t>. Iron </a:t>
            </a:r>
            <a:r>
              <a:rPr lang="en-GB" sz="1100" dirty="0" err="1">
                <a:solidFill>
                  <a:schemeClr val="bg1">
                    <a:lumMod val="10000"/>
                  </a:schemeClr>
                </a:solidFill>
                <a:latin typeface="ABeeZee" panose="020B0604020202020204" charset="0"/>
                <a:cs typeface="ABeeZee" panose="020B0604020202020204" charset="0"/>
              </a:rPr>
              <a:t>sulfide</a:t>
            </a:r>
            <a:r>
              <a:rPr lang="en-GB" sz="1100" dirty="0">
                <a:solidFill>
                  <a:schemeClr val="bg1">
                    <a:lumMod val="10000"/>
                  </a:schemeClr>
                </a:solidFill>
                <a:latin typeface="ABeeZee" panose="020B0604020202020204" charset="0"/>
                <a:cs typeface="ABeeZee" panose="020B0604020202020204" charset="0"/>
              </a:rPr>
              <a:t>, the compound formed in this reaction, has different properties to the elements it is made from. </a:t>
            </a:r>
          </a:p>
          <a:p>
            <a:endParaRPr lang="en-GB" sz="1100" dirty="0">
              <a:solidFill>
                <a:schemeClr val="bg1">
                  <a:lumMod val="10000"/>
                </a:schemeClr>
              </a:solidFill>
              <a:latin typeface="ABeeZee" panose="020B0604020202020204" charset="0"/>
              <a:cs typeface="ABeeZee" panose="020B0604020202020204" charset="0"/>
            </a:endParaRPr>
          </a:p>
        </p:txBody>
      </p:sp>
      <p:sp>
        <p:nvSpPr>
          <p:cNvPr id="402" name="TextBox 401">
            <a:extLst>
              <a:ext uri="{FF2B5EF4-FFF2-40B4-BE49-F238E27FC236}">
                <a16:creationId xmlns:a16="http://schemas.microsoft.com/office/drawing/2014/main" id="{9770935B-2FC6-0231-7CEE-F3B2E9CE5A7F}"/>
              </a:ext>
            </a:extLst>
          </p:cNvPr>
          <p:cNvSpPr txBox="1"/>
          <p:nvPr/>
        </p:nvSpPr>
        <p:spPr>
          <a:xfrm>
            <a:off x="5782424" y="1761365"/>
            <a:ext cx="4027690"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Chemical formulae</a:t>
            </a:r>
          </a:p>
        </p:txBody>
      </p:sp>
      <p:grpSp>
        <p:nvGrpSpPr>
          <p:cNvPr id="505" name="Group 504">
            <a:extLst>
              <a:ext uri="{FF2B5EF4-FFF2-40B4-BE49-F238E27FC236}">
                <a16:creationId xmlns:a16="http://schemas.microsoft.com/office/drawing/2014/main" id="{1A2CF4D4-364B-92BF-CCD8-37CC755228CF}"/>
              </a:ext>
            </a:extLst>
          </p:cNvPr>
          <p:cNvGrpSpPr/>
          <p:nvPr/>
        </p:nvGrpSpPr>
        <p:grpSpPr>
          <a:xfrm>
            <a:off x="1424507" y="2346336"/>
            <a:ext cx="4622053" cy="855073"/>
            <a:chOff x="258348" y="2960440"/>
            <a:chExt cx="4622053" cy="855073"/>
          </a:xfrm>
        </p:grpSpPr>
        <p:grpSp>
          <p:nvGrpSpPr>
            <p:cNvPr id="284" name="Group 283">
              <a:extLst>
                <a:ext uri="{FF2B5EF4-FFF2-40B4-BE49-F238E27FC236}">
                  <a16:creationId xmlns:a16="http://schemas.microsoft.com/office/drawing/2014/main" id="{B24211CF-FDC4-1543-F8DB-435741A0859E}"/>
                </a:ext>
              </a:extLst>
            </p:cNvPr>
            <p:cNvGrpSpPr/>
            <p:nvPr/>
          </p:nvGrpSpPr>
          <p:grpSpPr>
            <a:xfrm>
              <a:off x="2363522" y="2960440"/>
              <a:ext cx="2516879" cy="855073"/>
              <a:chOff x="4218109" y="1540703"/>
              <a:chExt cx="2516879" cy="855073"/>
            </a:xfrm>
          </p:grpSpPr>
          <p:grpSp>
            <p:nvGrpSpPr>
              <p:cNvPr id="142" name="Group 141">
                <a:extLst>
                  <a:ext uri="{FF2B5EF4-FFF2-40B4-BE49-F238E27FC236}">
                    <a16:creationId xmlns:a16="http://schemas.microsoft.com/office/drawing/2014/main" id="{07D5D236-2EFE-3B7A-2DA2-E7F6DD6D31F4}"/>
                  </a:ext>
                </a:extLst>
              </p:cNvPr>
              <p:cNvGrpSpPr/>
              <p:nvPr/>
            </p:nvGrpSpPr>
            <p:grpSpPr>
              <a:xfrm>
                <a:off x="4275207" y="1540703"/>
                <a:ext cx="2459781" cy="636257"/>
                <a:chOff x="225914" y="1551691"/>
                <a:chExt cx="2459781" cy="636257"/>
              </a:xfrm>
            </p:grpSpPr>
            <p:sp>
              <p:nvSpPr>
                <p:cNvPr id="41" name="TextBox 40">
                  <a:extLst>
                    <a:ext uri="{FF2B5EF4-FFF2-40B4-BE49-F238E27FC236}">
                      <a16:creationId xmlns:a16="http://schemas.microsoft.com/office/drawing/2014/main" id="{AF9CFF11-2EEF-C4E0-783B-149A7F5538B5}"/>
                    </a:ext>
                  </a:extLst>
                </p:cNvPr>
                <p:cNvSpPr txBox="1"/>
                <p:nvPr/>
              </p:nvSpPr>
              <p:spPr>
                <a:xfrm>
                  <a:off x="1202065" y="1672999"/>
                  <a:ext cx="1483630" cy="514949"/>
                </a:xfrm>
                <a:prstGeom prst="rect">
                  <a:avLst/>
                </a:prstGeom>
                <a:noFill/>
              </p:spPr>
              <p:txBody>
                <a:bodyPr wrap="square" rtlCol="0">
                  <a:spAutoFit/>
                </a:bodyPr>
                <a:lstStyle/>
                <a:p>
                  <a:pPr>
                    <a:lnSpc>
                      <a:spcPct val="130000"/>
                    </a:lnSpc>
                  </a:pPr>
                  <a:r>
                    <a:rPr lang="en-GB" sz="1100" dirty="0">
                      <a:solidFill>
                        <a:schemeClr val="bg1"/>
                      </a:solidFill>
                      <a:latin typeface="ABeeZee"/>
                    </a:rPr>
                    <a:t>different atoms</a:t>
                  </a:r>
                  <a:br>
                    <a:rPr lang="en-GB" sz="1100" dirty="0">
                      <a:solidFill>
                        <a:schemeClr val="bg1"/>
                      </a:solidFill>
                      <a:latin typeface="ABeeZee"/>
                    </a:rPr>
                  </a:br>
                  <a:r>
                    <a:rPr lang="en-GB" sz="1100" dirty="0">
                      <a:solidFill>
                        <a:schemeClr val="bg1"/>
                      </a:solidFill>
                      <a:latin typeface="ABeeZee"/>
                    </a:rPr>
                    <a:t>(iron and </a:t>
                  </a:r>
                  <a:r>
                    <a:rPr lang="en-GB" sz="1100" dirty="0" err="1">
                      <a:solidFill>
                        <a:schemeClr val="bg1"/>
                      </a:solidFill>
                      <a:latin typeface="ABeeZee"/>
                    </a:rPr>
                    <a:t>sulfur</a:t>
                  </a:r>
                  <a:r>
                    <a:rPr lang="en-GB" sz="1100" dirty="0">
                      <a:solidFill>
                        <a:schemeClr val="bg1"/>
                      </a:solidFill>
                      <a:latin typeface="ABeeZee"/>
                    </a:rPr>
                    <a:t>)</a:t>
                  </a:r>
                </a:p>
              </p:txBody>
            </p:sp>
            <p:grpSp>
              <p:nvGrpSpPr>
                <p:cNvPr id="42" name="Group 41">
                  <a:extLst>
                    <a:ext uri="{FF2B5EF4-FFF2-40B4-BE49-F238E27FC236}">
                      <a16:creationId xmlns:a16="http://schemas.microsoft.com/office/drawing/2014/main" id="{079552F0-0937-8EBC-F717-623378704EE7}"/>
                    </a:ext>
                  </a:extLst>
                </p:cNvPr>
                <p:cNvGrpSpPr/>
                <p:nvPr/>
              </p:nvGrpSpPr>
              <p:grpSpPr>
                <a:xfrm>
                  <a:off x="225914" y="1551691"/>
                  <a:ext cx="810414" cy="568006"/>
                  <a:chOff x="5093405" y="3919235"/>
                  <a:chExt cx="1531293" cy="1073258"/>
                </a:xfrm>
              </p:grpSpPr>
              <p:sp>
                <p:nvSpPr>
                  <p:cNvPr id="43" name="Oval 42">
                    <a:extLst>
                      <a:ext uri="{FF2B5EF4-FFF2-40B4-BE49-F238E27FC236}">
                        <a16:creationId xmlns:a16="http://schemas.microsoft.com/office/drawing/2014/main" id="{8F2385CB-EA96-83E5-A6F8-21D999E6BB3B}"/>
                      </a:ext>
                    </a:extLst>
                  </p:cNvPr>
                  <p:cNvSpPr/>
                  <p:nvPr/>
                </p:nvSpPr>
                <p:spPr>
                  <a:xfrm>
                    <a:off x="5486184" y="3927268"/>
                    <a:ext cx="379479" cy="350038"/>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4" name="Oval 43">
                    <a:extLst>
                      <a:ext uri="{FF2B5EF4-FFF2-40B4-BE49-F238E27FC236}">
                        <a16:creationId xmlns:a16="http://schemas.microsoft.com/office/drawing/2014/main" id="{59520C78-5E88-42D1-71A1-ECEF36F53393}"/>
                      </a:ext>
                    </a:extLst>
                  </p:cNvPr>
                  <p:cNvSpPr/>
                  <p:nvPr/>
                </p:nvSpPr>
                <p:spPr>
                  <a:xfrm>
                    <a:off x="5865663" y="3927268"/>
                    <a:ext cx="379479" cy="350038"/>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6" name="Oval 45">
                    <a:extLst>
                      <a:ext uri="{FF2B5EF4-FFF2-40B4-BE49-F238E27FC236}">
                        <a16:creationId xmlns:a16="http://schemas.microsoft.com/office/drawing/2014/main" id="{D0704880-D2AC-67C1-06DD-D2E617D4938C}"/>
                      </a:ext>
                    </a:extLst>
                  </p:cNvPr>
                  <p:cNvSpPr/>
                  <p:nvPr/>
                </p:nvSpPr>
                <p:spPr>
                  <a:xfrm>
                    <a:off x="6245219" y="3933312"/>
                    <a:ext cx="379479" cy="350038"/>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7" name="Oval 46">
                    <a:extLst>
                      <a:ext uri="{FF2B5EF4-FFF2-40B4-BE49-F238E27FC236}">
                        <a16:creationId xmlns:a16="http://schemas.microsoft.com/office/drawing/2014/main" id="{727A1BAB-3068-D20E-F29F-E4A2FAE239B1}"/>
                      </a:ext>
                    </a:extLst>
                  </p:cNvPr>
                  <p:cNvSpPr/>
                  <p:nvPr/>
                </p:nvSpPr>
                <p:spPr>
                  <a:xfrm>
                    <a:off x="5481698" y="4286373"/>
                    <a:ext cx="379479" cy="350038"/>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 name="Oval 48">
                    <a:extLst>
                      <a:ext uri="{FF2B5EF4-FFF2-40B4-BE49-F238E27FC236}">
                        <a16:creationId xmlns:a16="http://schemas.microsoft.com/office/drawing/2014/main" id="{EE2A2285-520F-DE0F-44D2-61F373F0FFF3}"/>
                      </a:ext>
                    </a:extLst>
                  </p:cNvPr>
                  <p:cNvSpPr/>
                  <p:nvPr/>
                </p:nvSpPr>
                <p:spPr>
                  <a:xfrm>
                    <a:off x="5861177" y="4286373"/>
                    <a:ext cx="379479" cy="350038"/>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1" name="Oval 50">
                    <a:extLst>
                      <a:ext uri="{FF2B5EF4-FFF2-40B4-BE49-F238E27FC236}">
                        <a16:creationId xmlns:a16="http://schemas.microsoft.com/office/drawing/2014/main" id="{CFF2B2F6-891A-81D8-8A41-425449091EDA}"/>
                      </a:ext>
                    </a:extLst>
                  </p:cNvPr>
                  <p:cNvSpPr/>
                  <p:nvPr/>
                </p:nvSpPr>
                <p:spPr>
                  <a:xfrm>
                    <a:off x="6240733" y="4292418"/>
                    <a:ext cx="379479" cy="350038"/>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2" name="Oval 51">
                    <a:extLst>
                      <a:ext uri="{FF2B5EF4-FFF2-40B4-BE49-F238E27FC236}">
                        <a16:creationId xmlns:a16="http://schemas.microsoft.com/office/drawing/2014/main" id="{9B062D2A-BBAF-331F-9942-E1488F3689FB}"/>
                      </a:ext>
                    </a:extLst>
                  </p:cNvPr>
                  <p:cNvSpPr/>
                  <p:nvPr/>
                </p:nvSpPr>
                <p:spPr>
                  <a:xfrm>
                    <a:off x="5481698" y="4636411"/>
                    <a:ext cx="379479" cy="350038"/>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3" name="Oval 52">
                    <a:extLst>
                      <a:ext uri="{FF2B5EF4-FFF2-40B4-BE49-F238E27FC236}">
                        <a16:creationId xmlns:a16="http://schemas.microsoft.com/office/drawing/2014/main" id="{FAD6EE09-62F8-A28C-4E11-FFD62F87822C}"/>
                      </a:ext>
                    </a:extLst>
                  </p:cNvPr>
                  <p:cNvSpPr/>
                  <p:nvPr/>
                </p:nvSpPr>
                <p:spPr>
                  <a:xfrm>
                    <a:off x="5861177" y="4636411"/>
                    <a:ext cx="379479" cy="350038"/>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4" name="Oval 53">
                    <a:extLst>
                      <a:ext uri="{FF2B5EF4-FFF2-40B4-BE49-F238E27FC236}">
                        <a16:creationId xmlns:a16="http://schemas.microsoft.com/office/drawing/2014/main" id="{7F876A09-C47C-589B-3BB3-9AF4DAF97C64}"/>
                      </a:ext>
                    </a:extLst>
                  </p:cNvPr>
                  <p:cNvSpPr/>
                  <p:nvPr/>
                </p:nvSpPr>
                <p:spPr>
                  <a:xfrm>
                    <a:off x="6240733" y="4642455"/>
                    <a:ext cx="379479" cy="350038"/>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5" name="Oval 54">
                    <a:extLst>
                      <a:ext uri="{FF2B5EF4-FFF2-40B4-BE49-F238E27FC236}">
                        <a16:creationId xmlns:a16="http://schemas.microsoft.com/office/drawing/2014/main" id="{E9A3A425-25D8-0E47-4918-59D2DAC8112B}"/>
                      </a:ext>
                    </a:extLst>
                  </p:cNvPr>
                  <p:cNvSpPr/>
                  <p:nvPr/>
                </p:nvSpPr>
                <p:spPr>
                  <a:xfrm>
                    <a:off x="5093405" y="3919235"/>
                    <a:ext cx="379479" cy="350038"/>
                  </a:xfrm>
                  <a:prstGeom prst="ellipse">
                    <a:avLst/>
                  </a:prstGeom>
                  <a:solidFill>
                    <a:srgbClr val="D4813A"/>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6" name="Oval 55">
                    <a:extLst>
                      <a:ext uri="{FF2B5EF4-FFF2-40B4-BE49-F238E27FC236}">
                        <a16:creationId xmlns:a16="http://schemas.microsoft.com/office/drawing/2014/main" id="{224148E6-FD76-1E88-68F0-1962DF625715}"/>
                      </a:ext>
                    </a:extLst>
                  </p:cNvPr>
                  <p:cNvSpPr/>
                  <p:nvPr/>
                </p:nvSpPr>
                <p:spPr>
                  <a:xfrm>
                    <a:off x="5100794" y="4278340"/>
                    <a:ext cx="379479" cy="350038"/>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7" name="Oval 56">
                    <a:extLst>
                      <a:ext uri="{FF2B5EF4-FFF2-40B4-BE49-F238E27FC236}">
                        <a16:creationId xmlns:a16="http://schemas.microsoft.com/office/drawing/2014/main" id="{06B69627-EDC2-EAE4-E403-1AC9453DB224}"/>
                      </a:ext>
                    </a:extLst>
                  </p:cNvPr>
                  <p:cNvSpPr/>
                  <p:nvPr/>
                </p:nvSpPr>
                <p:spPr>
                  <a:xfrm>
                    <a:off x="5112669" y="4628378"/>
                    <a:ext cx="379479" cy="350038"/>
                  </a:xfrm>
                  <a:prstGeom prst="ellipse">
                    <a:avLst/>
                  </a:prstGeom>
                  <a:solidFill>
                    <a:srgbClr val="D17E3F"/>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grpSp>
            <p:cxnSp>
              <p:nvCxnSpPr>
                <p:cNvPr id="58" name="Straight Arrow Connector 57">
                  <a:extLst>
                    <a:ext uri="{FF2B5EF4-FFF2-40B4-BE49-F238E27FC236}">
                      <a16:creationId xmlns:a16="http://schemas.microsoft.com/office/drawing/2014/main" id="{EC475325-BFDB-9CB7-C4B5-886E385861DE}"/>
                    </a:ext>
                  </a:extLst>
                </p:cNvPr>
                <p:cNvCxnSpPr>
                  <a:cxnSpLocks/>
                </p:cNvCxnSpPr>
                <p:nvPr/>
              </p:nvCxnSpPr>
              <p:spPr>
                <a:xfrm flipH="1">
                  <a:off x="919421" y="1819249"/>
                  <a:ext cx="347054" cy="66084"/>
                </a:xfrm>
                <a:prstGeom prst="straightConnector1">
                  <a:avLst/>
                </a:prstGeom>
                <a:noFill/>
                <a:ln w="12700" cap="flat" cmpd="sng" algn="ctr">
                  <a:solidFill>
                    <a:srgbClr val="FFFFEF">
                      <a:lumMod val="10000"/>
                    </a:srgbClr>
                  </a:solidFill>
                  <a:prstDash val="solid"/>
                  <a:miter lim="800000"/>
                  <a:tailEnd type="triangle"/>
                </a:ln>
                <a:effectLst/>
              </p:spPr>
            </p:cxnSp>
            <p:cxnSp>
              <p:nvCxnSpPr>
                <p:cNvPr id="59" name="Straight Arrow Connector 58">
                  <a:extLst>
                    <a:ext uri="{FF2B5EF4-FFF2-40B4-BE49-F238E27FC236}">
                      <a16:creationId xmlns:a16="http://schemas.microsoft.com/office/drawing/2014/main" id="{441B1977-8F92-DEE0-3521-B276EE1694A5}"/>
                    </a:ext>
                  </a:extLst>
                </p:cNvPr>
                <p:cNvCxnSpPr>
                  <a:cxnSpLocks/>
                </p:cNvCxnSpPr>
                <p:nvPr/>
              </p:nvCxnSpPr>
              <p:spPr>
                <a:xfrm flipH="1">
                  <a:off x="919421" y="1811138"/>
                  <a:ext cx="347054" cy="226271"/>
                </a:xfrm>
                <a:prstGeom prst="straightConnector1">
                  <a:avLst/>
                </a:prstGeom>
                <a:noFill/>
                <a:ln w="12700" cap="flat" cmpd="sng" algn="ctr">
                  <a:solidFill>
                    <a:srgbClr val="FFFFEF">
                      <a:lumMod val="10000"/>
                    </a:srgbClr>
                  </a:solidFill>
                  <a:prstDash val="solid"/>
                  <a:miter lim="800000"/>
                  <a:tailEnd type="triangle"/>
                </a:ln>
                <a:effectLst/>
              </p:spPr>
            </p:cxnSp>
          </p:grpSp>
          <p:sp>
            <p:nvSpPr>
              <p:cNvPr id="282" name="TextBox 281">
                <a:extLst>
                  <a:ext uri="{FF2B5EF4-FFF2-40B4-BE49-F238E27FC236}">
                    <a16:creationId xmlns:a16="http://schemas.microsoft.com/office/drawing/2014/main" id="{5D4770F8-016E-1219-D0F8-5C934E72BBBD}"/>
                  </a:ext>
                </a:extLst>
              </p:cNvPr>
              <p:cNvSpPr txBox="1"/>
              <p:nvPr/>
            </p:nvSpPr>
            <p:spPr>
              <a:xfrm>
                <a:off x="4218109" y="2134166"/>
                <a:ext cx="952822" cy="261610"/>
              </a:xfrm>
              <a:prstGeom prst="rect">
                <a:avLst/>
              </a:prstGeom>
              <a:noFill/>
            </p:spPr>
            <p:txBody>
              <a:bodyPr wrap="square">
                <a:spAutoFit/>
              </a:bodyPr>
              <a:lstStyle/>
              <a:p>
                <a:r>
                  <a:rPr lang="en-GB" sz="1100" dirty="0">
                    <a:solidFill>
                      <a:schemeClr val="bg1"/>
                    </a:solidFill>
                    <a:latin typeface="ABeeZee" panose="020B0604020202020204" charset="0"/>
                  </a:rPr>
                  <a:t>iron </a:t>
                </a:r>
                <a:r>
                  <a:rPr lang="en-GB" sz="1100" dirty="0" err="1">
                    <a:solidFill>
                      <a:schemeClr val="bg1"/>
                    </a:solidFill>
                    <a:latin typeface="ABeeZee" panose="020B0604020202020204" charset="0"/>
                  </a:rPr>
                  <a:t>sulfide</a:t>
                </a:r>
                <a:endParaRPr lang="en-GB" sz="1100" dirty="0"/>
              </a:p>
            </p:txBody>
          </p:sp>
        </p:grpSp>
        <p:grpSp>
          <p:nvGrpSpPr>
            <p:cNvPr id="504" name="Group 503">
              <a:extLst>
                <a:ext uri="{FF2B5EF4-FFF2-40B4-BE49-F238E27FC236}">
                  <a16:creationId xmlns:a16="http://schemas.microsoft.com/office/drawing/2014/main" id="{941AD2F1-598D-F206-8856-7A5E7DD89C41}"/>
                </a:ext>
              </a:extLst>
            </p:cNvPr>
            <p:cNvGrpSpPr/>
            <p:nvPr/>
          </p:nvGrpSpPr>
          <p:grpSpPr>
            <a:xfrm>
              <a:off x="258348" y="3109988"/>
              <a:ext cx="610436" cy="365788"/>
              <a:chOff x="258348" y="3109988"/>
              <a:chExt cx="610436" cy="365788"/>
            </a:xfrm>
          </p:grpSpPr>
          <p:sp>
            <p:nvSpPr>
              <p:cNvPr id="487" name="Oval 486">
                <a:extLst>
                  <a:ext uri="{FF2B5EF4-FFF2-40B4-BE49-F238E27FC236}">
                    <a16:creationId xmlns:a16="http://schemas.microsoft.com/office/drawing/2014/main" id="{432AD44C-7A27-FD99-5C6A-0207BF9559BE}"/>
                  </a:ext>
                </a:extLst>
              </p:cNvPr>
              <p:cNvSpPr/>
              <p:nvPr/>
            </p:nvSpPr>
            <p:spPr>
              <a:xfrm>
                <a:off x="459182" y="3109988"/>
                <a:ext cx="200834" cy="185252"/>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89" name="Oval 488">
                <a:extLst>
                  <a:ext uri="{FF2B5EF4-FFF2-40B4-BE49-F238E27FC236}">
                    <a16:creationId xmlns:a16="http://schemas.microsoft.com/office/drawing/2014/main" id="{621DE546-CF7D-FAE9-626F-A98066DC4207}"/>
                  </a:ext>
                </a:extLst>
              </p:cNvPr>
              <p:cNvSpPr/>
              <p:nvPr/>
            </p:nvSpPr>
            <p:spPr>
              <a:xfrm>
                <a:off x="660769" y="3109988"/>
                <a:ext cx="200834" cy="185252"/>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0" name="Oval 489">
                <a:extLst>
                  <a:ext uri="{FF2B5EF4-FFF2-40B4-BE49-F238E27FC236}">
                    <a16:creationId xmlns:a16="http://schemas.microsoft.com/office/drawing/2014/main" id="{D58A5F46-DA0D-189F-D0A7-3CB03BEEF346}"/>
                  </a:ext>
                </a:extLst>
              </p:cNvPr>
              <p:cNvSpPr/>
              <p:nvPr/>
            </p:nvSpPr>
            <p:spPr>
              <a:xfrm>
                <a:off x="258348" y="3109988"/>
                <a:ext cx="200834" cy="185252"/>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1" name="Oval 490">
                <a:extLst>
                  <a:ext uri="{FF2B5EF4-FFF2-40B4-BE49-F238E27FC236}">
                    <a16:creationId xmlns:a16="http://schemas.microsoft.com/office/drawing/2014/main" id="{7055078E-351E-C7F5-38D6-C97C0A15B5DF}"/>
                  </a:ext>
                </a:extLst>
              </p:cNvPr>
              <p:cNvSpPr/>
              <p:nvPr/>
            </p:nvSpPr>
            <p:spPr>
              <a:xfrm>
                <a:off x="466363" y="3290524"/>
                <a:ext cx="200834" cy="185252"/>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2" name="Oval 491">
                <a:extLst>
                  <a:ext uri="{FF2B5EF4-FFF2-40B4-BE49-F238E27FC236}">
                    <a16:creationId xmlns:a16="http://schemas.microsoft.com/office/drawing/2014/main" id="{7DB1383E-9EED-C792-C04B-F1EC5BA6B547}"/>
                  </a:ext>
                </a:extLst>
              </p:cNvPr>
              <p:cNvSpPr/>
              <p:nvPr/>
            </p:nvSpPr>
            <p:spPr>
              <a:xfrm>
                <a:off x="667950" y="3290524"/>
                <a:ext cx="200834" cy="185252"/>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3" name="Oval 492">
                <a:extLst>
                  <a:ext uri="{FF2B5EF4-FFF2-40B4-BE49-F238E27FC236}">
                    <a16:creationId xmlns:a16="http://schemas.microsoft.com/office/drawing/2014/main" id="{65DE963E-E808-56AB-FF44-0D7425C0071A}"/>
                  </a:ext>
                </a:extLst>
              </p:cNvPr>
              <p:cNvSpPr/>
              <p:nvPr/>
            </p:nvSpPr>
            <p:spPr>
              <a:xfrm>
                <a:off x="265529" y="3290524"/>
                <a:ext cx="200834" cy="185252"/>
              </a:xfrm>
              <a:prstGeom prst="ellipse">
                <a:avLst/>
              </a:prstGeom>
              <a:solidFill>
                <a:srgbClr val="3E9C64"/>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grpSp>
        <p:sp>
          <p:nvSpPr>
            <p:cNvPr id="494" name="Oval 493">
              <a:extLst>
                <a:ext uri="{FF2B5EF4-FFF2-40B4-BE49-F238E27FC236}">
                  <a16:creationId xmlns:a16="http://schemas.microsoft.com/office/drawing/2014/main" id="{1DD674B6-8B62-9306-EE03-582EAEE3BE89}"/>
                </a:ext>
              </a:extLst>
            </p:cNvPr>
            <p:cNvSpPr/>
            <p:nvPr/>
          </p:nvSpPr>
          <p:spPr>
            <a:xfrm>
              <a:off x="1397219" y="3113524"/>
              <a:ext cx="200834" cy="185252"/>
            </a:xfrm>
            <a:prstGeom prst="ellipse">
              <a:avLst/>
            </a:prstGeom>
            <a:solidFill>
              <a:schemeClr val="accent2"/>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5" name="Oval 494">
              <a:extLst>
                <a:ext uri="{FF2B5EF4-FFF2-40B4-BE49-F238E27FC236}">
                  <a16:creationId xmlns:a16="http://schemas.microsoft.com/office/drawing/2014/main" id="{DA3DB24C-A698-B92B-E495-ECF04306409C}"/>
                </a:ext>
              </a:extLst>
            </p:cNvPr>
            <p:cNvSpPr/>
            <p:nvPr/>
          </p:nvSpPr>
          <p:spPr>
            <a:xfrm>
              <a:off x="1598806" y="3113524"/>
              <a:ext cx="200834" cy="185252"/>
            </a:xfrm>
            <a:prstGeom prst="ellipse">
              <a:avLst/>
            </a:prstGeom>
            <a:solidFill>
              <a:schemeClr val="accent2"/>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6" name="Oval 495">
              <a:extLst>
                <a:ext uri="{FF2B5EF4-FFF2-40B4-BE49-F238E27FC236}">
                  <a16:creationId xmlns:a16="http://schemas.microsoft.com/office/drawing/2014/main" id="{47905924-7888-F05B-4C0E-D7AE1BD05638}"/>
                </a:ext>
              </a:extLst>
            </p:cNvPr>
            <p:cNvSpPr/>
            <p:nvPr/>
          </p:nvSpPr>
          <p:spPr>
            <a:xfrm>
              <a:off x="1196385" y="3113524"/>
              <a:ext cx="200834" cy="185252"/>
            </a:xfrm>
            <a:prstGeom prst="ellipse">
              <a:avLst/>
            </a:prstGeom>
            <a:solidFill>
              <a:schemeClr val="accent2"/>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7" name="Oval 496">
              <a:extLst>
                <a:ext uri="{FF2B5EF4-FFF2-40B4-BE49-F238E27FC236}">
                  <a16:creationId xmlns:a16="http://schemas.microsoft.com/office/drawing/2014/main" id="{F1AF1A16-50EF-2822-E085-C9BD238C4BDA}"/>
                </a:ext>
              </a:extLst>
            </p:cNvPr>
            <p:cNvSpPr/>
            <p:nvPr/>
          </p:nvSpPr>
          <p:spPr>
            <a:xfrm>
              <a:off x="1404400" y="3294060"/>
              <a:ext cx="200834" cy="185252"/>
            </a:xfrm>
            <a:prstGeom prst="ellipse">
              <a:avLst/>
            </a:prstGeom>
            <a:solidFill>
              <a:schemeClr val="accent2"/>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8" name="Oval 497">
              <a:extLst>
                <a:ext uri="{FF2B5EF4-FFF2-40B4-BE49-F238E27FC236}">
                  <a16:creationId xmlns:a16="http://schemas.microsoft.com/office/drawing/2014/main" id="{4F2150F3-2909-0602-D144-17386A6DFAD7}"/>
                </a:ext>
              </a:extLst>
            </p:cNvPr>
            <p:cNvSpPr/>
            <p:nvPr/>
          </p:nvSpPr>
          <p:spPr>
            <a:xfrm>
              <a:off x="1605987" y="3294060"/>
              <a:ext cx="200834" cy="185252"/>
            </a:xfrm>
            <a:prstGeom prst="ellipse">
              <a:avLst/>
            </a:prstGeom>
            <a:solidFill>
              <a:schemeClr val="accent2"/>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499" name="Oval 498">
              <a:extLst>
                <a:ext uri="{FF2B5EF4-FFF2-40B4-BE49-F238E27FC236}">
                  <a16:creationId xmlns:a16="http://schemas.microsoft.com/office/drawing/2014/main" id="{312638BA-4266-2210-6F2B-6852E7A82CC4}"/>
                </a:ext>
              </a:extLst>
            </p:cNvPr>
            <p:cNvSpPr/>
            <p:nvPr/>
          </p:nvSpPr>
          <p:spPr>
            <a:xfrm>
              <a:off x="1203566" y="3294060"/>
              <a:ext cx="200834" cy="185252"/>
            </a:xfrm>
            <a:prstGeom prst="ellipse">
              <a:avLst/>
            </a:prstGeom>
            <a:solidFill>
              <a:schemeClr val="accent2"/>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endParaRPr>
            </a:p>
          </p:txBody>
        </p:sp>
        <p:sp>
          <p:nvSpPr>
            <p:cNvPr id="500" name="TextBox 499">
              <a:extLst>
                <a:ext uri="{FF2B5EF4-FFF2-40B4-BE49-F238E27FC236}">
                  <a16:creationId xmlns:a16="http://schemas.microsoft.com/office/drawing/2014/main" id="{9D3CA8ED-AA62-E1B3-CC0F-8E49D742FD05}"/>
                </a:ext>
              </a:extLst>
            </p:cNvPr>
            <p:cNvSpPr txBox="1"/>
            <p:nvPr/>
          </p:nvSpPr>
          <p:spPr>
            <a:xfrm>
              <a:off x="341961" y="3500140"/>
              <a:ext cx="460034" cy="261610"/>
            </a:xfrm>
            <a:prstGeom prst="rect">
              <a:avLst/>
            </a:prstGeom>
            <a:noFill/>
          </p:spPr>
          <p:txBody>
            <a:bodyPr wrap="square">
              <a:spAutoFit/>
            </a:bodyPr>
            <a:lstStyle/>
            <a:p>
              <a:r>
                <a:rPr lang="en-GB" sz="1100" dirty="0">
                  <a:solidFill>
                    <a:schemeClr val="bg1"/>
                  </a:solidFill>
                  <a:latin typeface="ABeeZee" panose="020B0604020202020204" charset="0"/>
                </a:rPr>
                <a:t>iron</a:t>
              </a:r>
              <a:endParaRPr lang="en-GB" sz="900" dirty="0"/>
            </a:p>
          </p:txBody>
        </p:sp>
        <p:sp>
          <p:nvSpPr>
            <p:cNvPr id="501" name="TextBox 500">
              <a:extLst>
                <a:ext uri="{FF2B5EF4-FFF2-40B4-BE49-F238E27FC236}">
                  <a16:creationId xmlns:a16="http://schemas.microsoft.com/office/drawing/2014/main" id="{5F34AA7B-CDF9-EDDB-DC52-6412B611A383}"/>
                </a:ext>
              </a:extLst>
            </p:cNvPr>
            <p:cNvSpPr txBox="1"/>
            <p:nvPr/>
          </p:nvSpPr>
          <p:spPr>
            <a:xfrm>
              <a:off x="1165857" y="3535833"/>
              <a:ext cx="639457" cy="261610"/>
            </a:xfrm>
            <a:prstGeom prst="rect">
              <a:avLst/>
            </a:prstGeom>
            <a:noFill/>
          </p:spPr>
          <p:txBody>
            <a:bodyPr wrap="square">
              <a:spAutoFit/>
            </a:bodyPr>
            <a:lstStyle/>
            <a:p>
              <a:r>
                <a:rPr lang="en-GB" sz="1100" dirty="0" err="1">
                  <a:solidFill>
                    <a:schemeClr val="bg1"/>
                  </a:solidFill>
                  <a:latin typeface="ABeeZee" panose="020B0604020202020204" charset="0"/>
                </a:rPr>
                <a:t>sulfur</a:t>
              </a:r>
              <a:endParaRPr lang="en-GB" sz="900" dirty="0"/>
            </a:p>
          </p:txBody>
        </p:sp>
        <p:sp>
          <p:nvSpPr>
            <p:cNvPr id="502" name="TextBox 501">
              <a:extLst>
                <a:ext uri="{FF2B5EF4-FFF2-40B4-BE49-F238E27FC236}">
                  <a16:creationId xmlns:a16="http://schemas.microsoft.com/office/drawing/2014/main" id="{D02C91A0-8B03-29B9-7672-2901491CD732}"/>
                </a:ext>
              </a:extLst>
            </p:cNvPr>
            <p:cNvSpPr txBox="1"/>
            <p:nvPr/>
          </p:nvSpPr>
          <p:spPr>
            <a:xfrm>
              <a:off x="827378" y="3038115"/>
              <a:ext cx="460748" cy="584775"/>
            </a:xfrm>
            <a:prstGeom prst="rect">
              <a:avLst/>
            </a:prstGeom>
            <a:noFill/>
          </p:spPr>
          <p:txBody>
            <a:bodyPr wrap="square" rtlCol="0">
              <a:spAutoFit/>
            </a:bodyPr>
            <a:lstStyle/>
            <a:p>
              <a:r>
                <a:rPr lang="en-GB" sz="3200" dirty="0">
                  <a:solidFill>
                    <a:schemeClr val="bg1">
                      <a:lumMod val="10000"/>
                    </a:schemeClr>
                  </a:solidFill>
                  <a:latin typeface="ABeeZee" panose="020B0604020202020204" charset="0"/>
                  <a:cs typeface="ABeeZee" panose="020B0604020202020204" charset="0"/>
                </a:rPr>
                <a:t>+</a:t>
              </a:r>
            </a:p>
          </p:txBody>
        </p:sp>
        <p:sp>
          <p:nvSpPr>
            <p:cNvPr id="503" name="TextBox 502">
              <a:extLst>
                <a:ext uri="{FF2B5EF4-FFF2-40B4-BE49-F238E27FC236}">
                  <a16:creationId xmlns:a16="http://schemas.microsoft.com/office/drawing/2014/main" id="{A5E85339-860D-E0FF-B411-1D84D2AC4A48}"/>
                </a:ext>
              </a:extLst>
            </p:cNvPr>
            <p:cNvSpPr txBox="1"/>
            <p:nvPr/>
          </p:nvSpPr>
          <p:spPr>
            <a:xfrm>
              <a:off x="1846334" y="2994333"/>
              <a:ext cx="460748" cy="584775"/>
            </a:xfrm>
            <a:prstGeom prst="rect">
              <a:avLst/>
            </a:prstGeom>
            <a:noFill/>
          </p:spPr>
          <p:txBody>
            <a:bodyPr wrap="square" rtlCol="0">
              <a:spAutoFit/>
            </a:bodyPr>
            <a:lstStyle/>
            <a:p>
              <a:r>
                <a:rPr lang="en-GB" sz="3200" dirty="0">
                  <a:solidFill>
                    <a:schemeClr val="bg1">
                      <a:lumMod val="10000"/>
                    </a:schemeClr>
                  </a:solidFill>
                  <a:latin typeface="ABeeZee" panose="020B0604020202020204" charset="0"/>
                  <a:cs typeface="ABeeZee" panose="020B0604020202020204" charset="0"/>
                </a:rPr>
                <a:t>→</a:t>
              </a:r>
            </a:p>
          </p:txBody>
        </p:sp>
      </p:grpSp>
      <p:graphicFrame>
        <p:nvGraphicFramePr>
          <p:cNvPr id="507" name="Table 506">
            <a:extLst>
              <a:ext uri="{FF2B5EF4-FFF2-40B4-BE49-F238E27FC236}">
                <a16:creationId xmlns:a16="http://schemas.microsoft.com/office/drawing/2014/main" id="{DBC5A679-8FB3-7A87-AE1C-8B6C6E7C2121}"/>
              </a:ext>
            </a:extLst>
          </p:cNvPr>
          <p:cNvGraphicFramePr>
            <a:graphicFrameLocks noGrp="1"/>
          </p:cNvGraphicFramePr>
          <p:nvPr>
            <p:extLst>
              <p:ext uri="{D42A27DB-BD31-4B8C-83A1-F6EECF244321}">
                <p14:modId xmlns:p14="http://schemas.microsoft.com/office/powerpoint/2010/main" val="1311294625"/>
              </p:ext>
            </p:extLst>
          </p:nvPr>
        </p:nvGraphicFramePr>
        <p:xfrm>
          <a:off x="89168" y="3585027"/>
          <a:ext cx="5635959" cy="1051560"/>
        </p:xfrm>
        <a:graphic>
          <a:graphicData uri="http://schemas.openxmlformats.org/drawingml/2006/table">
            <a:tbl>
              <a:tblPr/>
              <a:tblGrid>
                <a:gridCol w="2142858">
                  <a:extLst>
                    <a:ext uri="{9D8B030D-6E8A-4147-A177-3AD203B41FA5}">
                      <a16:colId xmlns:a16="http://schemas.microsoft.com/office/drawing/2014/main" val="286022139"/>
                    </a:ext>
                  </a:extLst>
                </a:gridCol>
                <a:gridCol w="1283179">
                  <a:extLst>
                    <a:ext uri="{9D8B030D-6E8A-4147-A177-3AD203B41FA5}">
                      <a16:colId xmlns:a16="http://schemas.microsoft.com/office/drawing/2014/main" val="3840340731"/>
                    </a:ext>
                  </a:extLst>
                </a:gridCol>
                <a:gridCol w="998031">
                  <a:extLst>
                    <a:ext uri="{9D8B030D-6E8A-4147-A177-3AD203B41FA5}">
                      <a16:colId xmlns:a16="http://schemas.microsoft.com/office/drawing/2014/main" val="2961099458"/>
                    </a:ext>
                  </a:extLst>
                </a:gridCol>
                <a:gridCol w="1211891">
                  <a:extLst>
                    <a:ext uri="{9D8B030D-6E8A-4147-A177-3AD203B41FA5}">
                      <a16:colId xmlns:a16="http://schemas.microsoft.com/office/drawing/2014/main" val="1580062408"/>
                    </a:ext>
                  </a:extLst>
                </a:gridCol>
              </a:tblGrid>
              <a:tr h="14418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GB" sz="1100" dirty="0">
                        <a:solidFill>
                          <a:schemeClr val="bg1">
                            <a:lumMod val="10000"/>
                          </a:schemeClr>
                        </a:solidFill>
                        <a:latin typeface="ABeeZee" panose="020B0604020202020204" charset="0"/>
                        <a:cs typeface="ABeeZee" panose="020B0604020202020204" charset="0"/>
                      </a:endParaRP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ctr"/>
                      <a:r>
                        <a:rPr lang="en-GB" sz="1100" b="1" dirty="0">
                          <a:solidFill>
                            <a:schemeClr val="bg1">
                              <a:lumMod val="10000"/>
                            </a:schemeClr>
                          </a:solidFill>
                          <a:effectLst/>
                          <a:latin typeface="ABeeZee" panose="020B0604020202020204" charset="0"/>
                          <a:cs typeface="ABeeZee" panose="020B0604020202020204" charset="0"/>
                        </a:rPr>
                        <a:t>iron</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ctr"/>
                      <a:r>
                        <a:rPr lang="en-GB" sz="1100" b="1" dirty="0" err="1">
                          <a:solidFill>
                            <a:schemeClr val="bg1">
                              <a:lumMod val="10000"/>
                            </a:schemeClr>
                          </a:solidFill>
                          <a:effectLst/>
                          <a:latin typeface="ABeeZee" panose="020B0604020202020204" charset="0"/>
                          <a:cs typeface="ABeeZee" panose="020B0604020202020204" charset="0"/>
                        </a:rPr>
                        <a:t>sulfur</a:t>
                      </a:r>
                      <a:endParaRPr lang="en-GB" sz="1100" b="1" dirty="0">
                        <a:solidFill>
                          <a:schemeClr val="bg1">
                            <a:lumMod val="10000"/>
                          </a:schemeClr>
                        </a:solidFill>
                        <a:effectLst/>
                        <a:latin typeface="ABeeZee" panose="020B0604020202020204" charset="0"/>
                        <a:cs typeface="ABeeZee" panose="020B0604020202020204" charset="0"/>
                      </a:endParaRP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ctr"/>
                      <a:r>
                        <a:rPr lang="en-GB" sz="1100" b="1" dirty="0">
                          <a:solidFill>
                            <a:schemeClr val="bg1">
                              <a:lumMod val="10000"/>
                            </a:schemeClr>
                          </a:solidFill>
                          <a:effectLst/>
                          <a:latin typeface="ABeeZee" panose="020B0604020202020204" charset="0"/>
                          <a:cs typeface="ABeeZee" panose="020B0604020202020204" charset="0"/>
                        </a:rPr>
                        <a:t>iron </a:t>
                      </a:r>
                      <a:r>
                        <a:rPr lang="en-GB" sz="1100" b="1" dirty="0" err="1">
                          <a:solidFill>
                            <a:schemeClr val="bg1">
                              <a:lumMod val="10000"/>
                            </a:schemeClr>
                          </a:solidFill>
                          <a:effectLst/>
                          <a:latin typeface="ABeeZee" panose="020B0604020202020204" charset="0"/>
                          <a:cs typeface="ABeeZee" panose="020B0604020202020204" charset="0"/>
                        </a:rPr>
                        <a:t>sulfide</a:t>
                      </a:r>
                      <a:endParaRPr lang="en-GB" sz="1100" b="1" dirty="0">
                        <a:solidFill>
                          <a:schemeClr val="bg1">
                            <a:lumMod val="10000"/>
                          </a:schemeClr>
                        </a:solidFill>
                        <a:effectLst/>
                        <a:latin typeface="ABeeZee" panose="020B0604020202020204" charset="0"/>
                        <a:cs typeface="ABeeZee" panose="020B0604020202020204" charset="0"/>
                      </a:endParaRP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268728"/>
                  </a:ext>
                </a:extLst>
              </a:tr>
              <a:tr h="14418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ctr"/>
                      <a:r>
                        <a:rPr lang="en-GB" sz="1100" b="1" dirty="0">
                          <a:solidFill>
                            <a:schemeClr val="bg1">
                              <a:lumMod val="10000"/>
                            </a:schemeClr>
                          </a:solidFill>
                          <a:effectLst/>
                          <a:latin typeface="ABeeZee" panose="020B0604020202020204" charset="0"/>
                          <a:cs typeface="ABeeZee" panose="020B0604020202020204" charset="0"/>
                        </a:rPr>
                        <a:t>Type of substance</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element</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element</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compound</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341733"/>
                  </a:ext>
                </a:extLst>
              </a:tr>
              <a:tr h="14418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ctr"/>
                      <a:r>
                        <a:rPr lang="en-GB" sz="1100" b="1" dirty="0">
                          <a:solidFill>
                            <a:schemeClr val="bg1">
                              <a:lumMod val="10000"/>
                            </a:schemeClr>
                          </a:solidFill>
                          <a:effectLst/>
                          <a:latin typeface="ABeeZee" panose="020B0604020202020204" charset="0"/>
                          <a:cs typeface="ABeeZee" panose="020B0604020202020204" charset="0"/>
                        </a:rPr>
                        <a:t>Colour</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silvery grey</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yellow</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black</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6729800"/>
                  </a:ext>
                </a:extLst>
              </a:tr>
              <a:tr h="14418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ctr"/>
                      <a:r>
                        <a:rPr lang="en-GB" sz="1100" b="1" dirty="0">
                          <a:solidFill>
                            <a:schemeClr val="bg1">
                              <a:lumMod val="10000"/>
                            </a:schemeClr>
                          </a:solidFill>
                          <a:effectLst/>
                          <a:latin typeface="ABeeZee" panose="020B0604020202020204" charset="0"/>
                          <a:cs typeface="ABeeZee" panose="020B0604020202020204" charset="0"/>
                        </a:rPr>
                        <a:t>Is it attracted to a magnet?</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yes</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no</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fontAlgn="base"/>
                      <a:r>
                        <a:rPr lang="en-GB" sz="1100" dirty="0">
                          <a:solidFill>
                            <a:schemeClr val="bg1">
                              <a:lumMod val="10000"/>
                            </a:schemeClr>
                          </a:solidFill>
                          <a:effectLst/>
                          <a:latin typeface="ABeeZee" panose="020B0604020202020204" charset="0"/>
                          <a:cs typeface="ABeeZee" panose="020B0604020202020204" charset="0"/>
                        </a:rPr>
                        <a:t>no</a:t>
                      </a:r>
                    </a:p>
                  </a:txBody>
                  <a:tcPr marL="47625" marR="47625" marT="47625" marB="476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378141"/>
                  </a:ext>
                </a:extLst>
              </a:tr>
            </a:tbl>
          </a:graphicData>
        </a:graphic>
      </p:graphicFrame>
      <p:sp>
        <p:nvSpPr>
          <p:cNvPr id="509" name="TextBox 508">
            <a:extLst>
              <a:ext uri="{FF2B5EF4-FFF2-40B4-BE49-F238E27FC236}">
                <a16:creationId xmlns:a16="http://schemas.microsoft.com/office/drawing/2014/main" id="{FF930970-8660-B9DA-7D71-F1C061BC1C1E}"/>
              </a:ext>
            </a:extLst>
          </p:cNvPr>
          <p:cNvSpPr txBox="1"/>
          <p:nvPr/>
        </p:nvSpPr>
        <p:spPr>
          <a:xfrm>
            <a:off x="80108" y="4817208"/>
            <a:ext cx="5720405" cy="76944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100" b="1" dirty="0">
                <a:solidFill>
                  <a:schemeClr val="bg1">
                    <a:lumMod val="10000"/>
                  </a:schemeClr>
                </a:solidFill>
                <a:latin typeface="ABeeZee" panose="020B0604020202020204" charset="0"/>
                <a:cs typeface="ABeeZee" panose="020B0604020202020204" charset="0"/>
              </a:rPr>
              <a:t>			      		</a:t>
            </a:r>
          </a:p>
          <a:p>
            <a:r>
              <a:rPr lang="en-GB" sz="1100" dirty="0">
                <a:solidFill>
                  <a:schemeClr val="bg1">
                    <a:lumMod val="10000"/>
                  </a:schemeClr>
                </a:solidFill>
                <a:latin typeface="ABeeZee" panose="020B0604020202020204" charset="0"/>
                <a:cs typeface="ABeeZee" panose="020B0604020202020204" charset="0"/>
              </a:rPr>
              <a:t>Atoms are not destroyed nor created during chemical reactions, so in any reaction:</a:t>
            </a:r>
          </a:p>
          <a:p>
            <a:r>
              <a:rPr lang="en-GB" sz="1100" b="1" dirty="0">
                <a:solidFill>
                  <a:schemeClr val="bg1">
                    <a:lumMod val="10000"/>
                  </a:schemeClr>
                </a:solidFill>
                <a:latin typeface="ABeeZee" panose="020B0604020202020204" charset="0"/>
                <a:cs typeface="ABeeZee" panose="020B0604020202020204" charset="0"/>
              </a:rPr>
              <a:t>Total mass of reactants = total mass of products</a:t>
            </a:r>
          </a:p>
          <a:p>
            <a:endParaRPr lang="en-GB" sz="1100" dirty="0">
              <a:solidFill>
                <a:schemeClr val="bg1">
                  <a:lumMod val="10000"/>
                </a:schemeClr>
              </a:solidFill>
              <a:latin typeface="ABeeZee" panose="020B0604020202020204" charset="0"/>
              <a:cs typeface="ABeeZee" panose="020B0604020202020204" charset="0"/>
            </a:endParaRPr>
          </a:p>
        </p:txBody>
      </p:sp>
      <p:cxnSp>
        <p:nvCxnSpPr>
          <p:cNvPr id="4" name="Straight Connector 3">
            <a:extLst>
              <a:ext uri="{FF2B5EF4-FFF2-40B4-BE49-F238E27FC236}">
                <a16:creationId xmlns:a16="http://schemas.microsoft.com/office/drawing/2014/main" id="{F7AC1E4C-242A-298C-A7D0-456C6C1DA5B8}"/>
              </a:ext>
            </a:extLst>
          </p:cNvPr>
          <p:cNvCxnSpPr>
            <a:cxnSpLocks/>
          </p:cNvCxnSpPr>
          <p:nvPr/>
        </p:nvCxnSpPr>
        <p:spPr>
          <a:xfrm>
            <a:off x="62019" y="4699569"/>
            <a:ext cx="5720405" cy="2585"/>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510" name="TextBox 509">
            <a:extLst>
              <a:ext uri="{FF2B5EF4-FFF2-40B4-BE49-F238E27FC236}">
                <a16:creationId xmlns:a16="http://schemas.microsoft.com/office/drawing/2014/main" id="{1ACB866D-CBD8-782E-316F-D2952DCFCB9D}"/>
              </a:ext>
            </a:extLst>
          </p:cNvPr>
          <p:cNvSpPr txBox="1"/>
          <p:nvPr/>
        </p:nvSpPr>
        <p:spPr>
          <a:xfrm>
            <a:off x="52688" y="4700335"/>
            <a:ext cx="2123442"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Conservation of mass </a:t>
            </a:r>
          </a:p>
        </p:txBody>
      </p:sp>
    </p:spTree>
    <p:extLst>
      <p:ext uri="{BB962C8B-B14F-4D97-AF65-F5344CB8AC3E}">
        <p14:creationId xmlns:p14="http://schemas.microsoft.com/office/powerpoint/2010/main" val="4129544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Chemical changes</a:t>
            </a:r>
            <a:endParaRPr lang="en-GB" sz="900"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7.04 – Chemical changes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4" name="TextBox 513">
            <a:extLst>
              <a:ext uri="{FF2B5EF4-FFF2-40B4-BE49-F238E27FC236}">
                <a16:creationId xmlns:a16="http://schemas.microsoft.com/office/drawing/2014/main" id="{B6C615D1-A0E1-9F6A-4F2C-0F237AF899D5}"/>
              </a:ext>
            </a:extLst>
          </p:cNvPr>
          <p:cNvSpPr txBox="1"/>
          <p:nvPr/>
        </p:nvSpPr>
        <p:spPr>
          <a:xfrm>
            <a:off x="79016" y="1014010"/>
            <a:ext cx="2339984" cy="5001369"/>
          </a:xfrm>
          <a:prstGeom prst="rect">
            <a:avLst/>
          </a:prstGeom>
          <a:noFill/>
          <a:ln w="12700" cap="flat" cmpd="sng" algn="ctr">
            <a:noFill/>
            <a:prstDash val="solid"/>
            <a:miter lim="800000"/>
          </a:ln>
          <a:effectLst/>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We summarise chemical reactions using equations: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reactants → products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Reactants</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are shown on the </a:t>
            </a: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left</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of the arrow;</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Products</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are shown on the </a:t>
            </a: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right</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of the arrow.</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defTabSz="914400">
              <a:defRPr/>
            </a:pPr>
            <a:r>
              <a:rPr kumimoji="0" lang="en-GB" sz="1100" b="1" i="0" strike="noStrike" kern="0" cap="none" spc="0" normalizeH="0" baseline="0" noProof="0" dirty="0">
                <a:ln>
                  <a:noFill/>
                </a:ln>
                <a:solidFill>
                  <a:prstClr val="black"/>
                </a:solidFill>
                <a:effectLst/>
                <a:uLnTx/>
                <a:uFillTx/>
                <a:latin typeface="ABeeZee"/>
                <a:cs typeface="ABeeZee" panose="020B0604020202020204" charset="0"/>
              </a:rPr>
              <a:t>Do not </a:t>
            </a:r>
            <a:r>
              <a:rPr kumimoji="0" lang="en-GB" sz="1100" b="0" i="0" u="none" strike="noStrike" kern="0" cap="none" spc="0" normalizeH="0" baseline="0" noProof="0" dirty="0">
                <a:ln>
                  <a:noFill/>
                </a:ln>
                <a:solidFill>
                  <a:prstClr val="black"/>
                </a:solidFill>
                <a:effectLst/>
                <a:uLnTx/>
                <a:uFillTx/>
                <a:latin typeface="ABeeZee"/>
                <a:cs typeface="ABeeZee" panose="020B0604020202020204" charset="0"/>
              </a:rPr>
              <a:t>write an ‘</a:t>
            </a:r>
            <a:r>
              <a:rPr lang="en-GB" sz="1100" kern="0" dirty="0">
                <a:solidFill>
                  <a:prstClr val="black"/>
                </a:solidFill>
                <a:latin typeface="ABeeZee"/>
                <a:cs typeface="ABeeZee" panose="020B0604020202020204" charset="0"/>
              </a:rPr>
              <a:t>=‘ </a:t>
            </a:r>
            <a:r>
              <a:rPr kumimoji="0" lang="en-GB" sz="1100" b="0" i="0" u="none" strike="noStrike" kern="0" cap="none" spc="0" normalizeH="0" baseline="0" noProof="0" dirty="0">
                <a:ln>
                  <a:noFill/>
                </a:ln>
                <a:solidFill>
                  <a:prstClr val="black"/>
                </a:solidFill>
                <a:effectLst/>
                <a:uLnTx/>
                <a:uFillTx/>
                <a:latin typeface="ABeeZee"/>
                <a:cs typeface="ABeeZee" panose="020B0604020202020204" charset="0"/>
              </a:rPr>
              <a:t>sign instead of an arrow.</a:t>
            </a:r>
            <a:endParaRPr lang="en-GB" sz="1100" b="0" i="0" u="none" strike="noStrike" kern="0" cap="none" spc="0" normalizeH="0" baseline="0" noProof="0" dirty="0">
              <a:ln>
                <a:noFill/>
              </a:ln>
              <a:solidFill>
                <a:prstClr val="black"/>
              </a:solidFill>
              <a:effectLst/>
              <a:uLnTx/>
              <a:uFillTx/>
              <a:latin typeface="ABeeZee"/>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If there is more than one reactant or product, they are separated by a ‘+’ sign. For example: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copper + oxygen → copper oxide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Reactants</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copper </a:t>
            </a:r>
            <a:r>
              <a:rPr kumimoji="0" lang="en-GB" sz="1100" b="0" i="0" strike="noStrike" kern="0" cap="none" spc="0" normalizeH="0" baseline="0" noProof="0" dirty="0">
                <a:ln>
                  <a:noFill/>
                </a:ln>
                <a:solidFill>
                  <a:prstClr val="black"/>
                </a:solidFill>
                <a:effectLst/>
                <a:uLnTx/>
                <a:uFillTx/>
                <a:latin typeface="ABeeZee" panose="020B0604020202020204" charset="0"/>
                <a:cs typeface="ABeeZee" panose="020B0604020202020204" charset="0"/>
              </a:rPr>
              <a:t>and</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oxygen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Products</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copper oxide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A </a:t>
            </a: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word equation </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shows the names of each substance involved in a reaction</a:t>
            </a:r>
            <a:r>
              <a:rPr lang="en-GB" sz="1100" kern="0" dirty="0">
                <a:solidFill>
                  <a:prstClr val="black"/>
                </a:solidFill>
                <a:latin typeface="ABeeZee" panose="020B0604020202020204" charset="0"/>
                <a:cs typeface="ABeeZee" panose="020B0604020202020204" charset="0"/>
              </a:rPr>
              <a:t> an</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d </a:t>
            </a:r>
            <a:r>
              <a:rPr kumimoji="0" lang="en-GB" sz="1100" b="1"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must not include any chemical symbols or formulae.</a:t>
            </a:r>
          </a:p>
          <a:p>
            <a:pPr marL="0" marR="0" lvl="0" indent="0" defTabSz="914400" eaLnBrk="1" fontAlgn="auto" latinLnBrk="0" hangingPunct="1">
              <a:lnSpc>
                <a:spcPct val="100000"/>
              </a:lnSpc>
              <a:spcBef>
                <a:spcPts val="0"/>
              </a:spcBef>
              <a:spcAft>
                <a:spcPts val="0"/>
              </a:spcAft>
              <a:buClrTx/>
              <a:buSzTx/>
              <a:buFontTx/>
              <a:buNone/>
              <a:tabLst/>
              <a:defRPr/>
            </a:pPr>
            <a:endParaRPr lang="en-GB" sz="1100" b="1" kern="0" dirty="0">
              <a:solidFill>
                <a:prstClr val="black"/>
              </a:solidFill>
              <a:latin typeface="ABeeZee" panose="020B0604020202020204" charset="0"/>
              <a:cs typeface="ABeeZee" panose="020B0604020202020204" charset="0"/>
            </a:endParaRPr>
          </a:p>
        </p:txBody>
      </p:sp>
      <p:sp>
        <p:nvSpPr>
          <p:cNvPr id="515" name="TextBox 514">
            <a:extLst>
              <a:ext uri="{FF2B5EF4-FFF2-40B4-BE49-F238E27FC236}">
                <a16:creationId xmlns:a16="http://schemas.microsoft.com/office/drawing/2014/main" id="{A607650A-8EC6-C494-F831-E97D962EE220}"/>
              </a:ext>
            </a:extLst>
          </p:cNvPr>
          <p:cNvSpPr txBox="1"/>
          <p:nvPr/>
        </p:nvSpPr>
        <p:spPr>
          <a:xfrm>
            <a:off x="87329" y="726453"/>
            <a:ext cx="2303775"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Chemical equations</a:t>
            </a:r>
          </a:p>
        </p:txBody>
      </p:sp>
      <p:cxnSp>
        <p:nvCxnSpPr>
          <p:cNvPr id="518" name="Straight Connector 517">
            <a:extLst>
              <a:ext uri="{FF2B5EF4-FFF2-40B4-BE49-F238E27FC236}">
                <a16:creationId xmlns:a16="http://schemas.microsoft.com/office/drawing/2014/main" id="{2C007379-0B2B-6FAB-5F0D-6A6D331A2C10}"/>
              </a:ext>
            </a:extLst>
          </p:cNvPr>
          <p:cNvCxnSpPr>
            <a:cxnSpLocks/>
          </p:cNvCxnSpPr>
          <p:nvPr/>
        </p:nvCxnSpPr>
        <p:spPr>
          <a:xfrm>
            <a:off x="2391107" y="1008286"/>
            <a:ext cx="0" cy="5007093"/>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525" name="TextBox 524">
            <a:extLst>
              <a:ext uri="{FF2B5EF4-FFF2-40B4-BE49-F238E27FC236}">
                <a16:creationId xmlns:a16="http://schemas.microsoft.com/office/drawing/2014/main" id="{22BA0B6B-249C-EA42-7B14-C490F3BE59A2}"/>
              </a:ext>
            </a:extLst>
          </p:cNvPr>
          <p:cNvSpPr txBox="1"/>
          <p:nvPr/>
        </p:nvSpPr>
        <p:spPr>
          <a:xfrm>
            <a:off x="87329" y="5982153"/>
            <a:ext cx="9826984" cy="76944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effectLst/>
                <a:highlight>
                  <a:srgbClr val="000000"/>
                </a:highlight>
                <a:uLnTx/>
                <a:uFillTx/>
                <a:latin typeface="ABeeZee" panose="020B0604020202020204" charset="0"/>
                <a:cs typeface="ABeeZee" panose="020B0604020202020204" charset="0"/>
              </a:rPr>
              <a:t>State symbols</a:t>
            </a:r>
            <a:r>
              <a:rPr kumimoji="0" lang="en-GB" sz="1100" b="0" i="0" u="none" strike="noStrike" kern="0" cap="none" spc="0" normalizeH="0" baseline="0" noProof="0" dirty="0">
                <a:ln>
                  <a:noFill/>
                </a:ln>
                <a:effectLst/>
                <a:uLnTx/>
                <a:uFillTx/>
                <a:latin typeface="ABeeZee" panose="020B0604020202020204" charset="0"/>
                <a:cs typeface="ABeeZee" panose="020B0604020202020204" charset="0"/>
              </a:rPr>
              <a:t> </a:t>
            </a: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in chemical formulae provide information about the physical state of the reactants and products.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BeeZee"/>
                <a:cs typeface="ABeeZee" panose="020B0604020202020204" charset="0"/>
              </a:rPr>
              <a:t>	(s) – solid , (l) – liquid, (g) – gas, and (aq) – aqueous solution (</a:t>
            </a:r>
            <a:r>
              <a:rPr lang="en-GB" sz="1100" kern="0" dirty="0">
                <a:solidFill>
                  <a:schemeClr val="bg1"/>
                </a:solidFill>
                <a:latin typeface="ABeeZee"/>
                <a:cs typeface="ABeeZee" panose="020B0604020202020204" charset="0"/>
              </a:rPr>
              <a:t>i.e.</a:t>
            </a:r>
            <a:r>
              <a:rPr kumimoji="0" lang="en-GB" sz="1100" b="0" i="0" u="none" strike="noStrike" kern="0" cap="none" spc="0" normalizeH="0" baseline="0" noProof="0" dirty="0">
                <a:ln>
                  <a:noFill/>
                </a:ln>
                <a:solidFill>
                  <a:schemeClr val="bg1"/>
                </a:solidFill>
                <a:effectLst/>
                <a:uLnTx/>
                <a:uFillTx/>
                <a:latin typeface="ABeeZee"/>
                <a:cs typeface="ABeeZee" panose="020B0604020202020204" charset="0"/>
              </a:rPr>
              <a:t> dissolved in water). </a:t>
            </a:r>
            <a:endParaRPr lang="en-GB" sz="1100" b="0" i="0" u="none" strike="noStrike" kern="0" cap="none" spc="0" normalizeH="0" baseline="0" noProof="0" dirty="0">
              <a:ln>
                <a:noFill/>
              </a:ln>
              <a:solidFill>
                <a:schemeClr val="bg1"/>
              </a:solidFill>
              <a:effectLst/>
              <a:uLnTx/>
              <a:uFillTx/>
              <a:latin typeface="ABeeZee"/>
              <a:cs typeface="ABeeZee"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0" dirty="0">
                <a:solidFill>
                  <a:schemeClr val="bg1"/>
                </a:solidFill>
                <a:latin typeface="ABeeZee" panose="020B0604020202020204" charset="0"/>
                <a:cs typeface="ABeeZee" panose="020B0604020202020204" charset="0"/>
              </a:rPr>
              <a:t>	</a:t>
            </a: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The state symbol comes after the chemical formula and is written in lower case and in brackets. </a:t>
            </a:r>
            <a:r>
              <a:rPr lang="en-GB" sz="1100" dirty="0">
                <a:solidFill>
                  <a:schemeClr val="bg1"/>
                </a:solidFill>
                <a:latin typeface="ABeeZee" panose="020B0604020202020204" charset="0"/>
                <a:cs typeface="ABeeZee" panose="020B0604020202020204" charset="0"/>
              </a:rPr>
              <a:t>E.g. CuCO</a:t>
            </a:r>
            <a:r>
              <a:rPr lang="en-GB" sz="1100" baseline="-25000" dirty="0">
                <a:solidFill>
                  <a:schemeClr val="bg1"/>
                </a:solidFill>
                <a:latin typeface="ABeeZee" panose="020B0604020202020204" charset="0"/>
                <a:cs typeface="ABeeZee" panose="020B0604020202020204" charset="0"/>
              </a:rPr>
              <a:t>3</a:t>
            </a:r>
            <a:r>
              <a:rPr lang="en-GB" sz="1100" dirty="0">
                <a:solidFill>
                  <a:schemeClr val="bg1"/>
                </a:solidFill>
                <a:latin typeface="ABeeZee" panose="020B0604020202020204" charset="0"/>
                <a:cs typeface="ABeeZee" panose="020B0604020202020204" charset="0"/>
              </a:rPr>
              <a:t>(s) </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 </a:t>
            </a:r>
            <a:r>
              <a:rPr kumimoji="0" lang="en-GB" sz="1100" b="0" i="0" u="none" strike="noStrike" kern="0" cap="none" spc="0" normalizeH="0" baseline="0" noProof="0" dirty="0" err="1">
                <a:ln>
                  <a:noFill/>
                </a:ln>
                <a:solidFill>
                  <a:prstClr val="black"/>
                </a:solidFill>
                <a:effectLst/>
                <a:uLnTx/>
                <a:uFillTx/>
                <a:latin typeface="ABeeZee" panose="020B0604020202020204" charset="0"/>
                <a:cs typeface="ABeeZee" panose="020B0604020202020204" charset="0"/>
              </a:rPr>
              <a:t>CuO</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(s) + CO</a:t>
            </a:r>
            <a:r>
              <a:rPr kumimoji="0" lang="en-GB" sz="1100" b="0" i="0" u="none" strike="noStrike" kern="0" cap="none" spc="0" normalizeH="0" baseline="-25000" noProof="0" dirty="0">
                <a:ln>
                  <a:noFill/>
                </a:ln>
                <a:solidFill>
                  <a:prstClr val="black"/>
                </a:solidFill>
                <a:effectLst/>
                <a:uLnTx/>
                <a:uFillTx/>
                <a:latin typeface="ABeeZee" panose="020B0604020202020204" charset="0"/>
                <a:cs typeface="ABeeZee" panose="020B0604020202020204" charset="0"/>
              </a:rPr>
              <a:t>2</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(g)</a:t>
            </a:r>
            <a:endParaRPr lang="en-GB" sz="1100" dirty="0">
              <a:solidFill>
                <a:schemeClr val="bg1"/>
              </a:solidFill>
              <a:latin typeface="ABeeZee" panose="020B0604020202020204" charset="0"/>
              <a:cs typeface="ABeeZee"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p:txBody>
      </p:sp>
      <p:cxnSp>
        <p:nvCxnSpPr>
          <p:cNvPr id="527" name="Straight Connector 526">
            <a:extLst>
              <a:ext uri="{FF2B5EF4-FFF2-40B4-BE49-F238E27FC236}">
                <a16:creationId xmlns:a16="http://schemas.microsoft.com/office/drawing/2014/main" id="{AB657652-07B9-D87F-429E-9AA55CC83772}"/>
              </a:ext>
            </a:extLst>
          </p:cNvPr>
          <p:cNvCxnSpPr>
            <a:cxnSpLocks/>
          </p:cNvCxnSpPr>
          <p:nvPr/>
        </p:nvCxnSpPr>
        <p:spPr>
          <a:xfrm flipH="1">
            <a:off x="0" y="6015379"/>
            <a:ext cx="9853902" cy="0"/>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533" name="TextBox 532">
            <a:extLst>
              <a:ext uri="{FF2B5EF4-FFF2-40B4-BE49-F238E27FC236}">
                <a16:creationId xmlns:a16="http://schemas.microsoft.com/office/drawing/2014/main" id="{9B768EED-9D88-37F2-BDC6-9FA7E5F915BD}"/>
              </a:ext>
            </a:extLst>
          </p:cNvPr>
          <p:cNvSpPr txBox="1"/>
          <p:nvPr/>
        </p:nvSpPr>
        <p:spPr>
          <a:xfrm>
            <a:off x="2419001" y="1008286"/>
            <a:ext cx="3149044" cy="5047536"/>
          </a:xfrm>
          <a:prstGeom prst="rect">
            <a:avLst/>
          </a:prstGeom>
          <a:noFill/>
          <a:ln w="12700" cap="flat" cmpd="sng" algn="ctr">
            <a:no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In oxidation reactions, a substance gains oxygen. Metals and non-metals can take part in oxidation reactions (be </a:t>
            </a:r>
            <a:r>
              <a:rPr kumimoji="0" lang="en-US" sz="1100" b="0" i="0" u="none" strike="noStrike" kern="0" cap="none" spc="0" normalizeH="0" baseline="0" noProof="0" dirty="0" err="1">
                <a:ln>
                  <a:noFill/>
                </a:ln>
                <a:solidFill>
                  <a:schemeClr val="bg1"/>
                </a:solidFill>
                <a:effectLst/>
                <a:uLnTx/>
                <a:uFillTx/>
                <a:latin typeface="ABeeZee" panose="020B0604020202020204" charset="0"/>
                <a:cs typeface="ABeeZee" panose="020B0604020202020204" charset="0"/>
              </a:rPr>
              <a:t>oxidised</a:t>
            </a:r>
            <a:r>
              <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en-US" sz="1100" kern="0" dirty="0">
              <a:solidFill>
                <a:schemeClr val="bg1"/>
              </a:solidFill>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100" kern="0" dirty="0">
              <a:solidFill>
                <a:schemeClr val="bg1"/>
              </a:solidFill>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100" kern="0" dirty="0">
              <a:solidFill>
                <a:schemeClr val="bg1"/>
              </a:solidFill>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100" kern="0" dirty="0">
              <a:solidFill>
                <a:schemeClr val="bg1"/>
              </a:solidFill>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Another example is a combustion reaction, where we burn fuels in oxygen: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Fuel + oxygen → carbon dioxide + water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methane + oxygen → water + carbon dioxide</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1100" b="1" kern="0" dirty="0">
              <a:solidFill>
                <a:schemeClr val="bg1"/>
              </a:solidFill>
              <a:latin typeface="ABeeZee" panose="020B0604020202020204" charset="0"/>
              <a:cs typeface="ABeeZee" panose="020B0604020202020204" charset="0"/>
              <a:sym typeface="Wingdings" panose="05000000000000000000" pitchFamily="2" charset="2"/>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Combustion is another name </a:t>
            </a:r>
            <a:b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b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for burning fuels.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It is an exothermic reaction.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The fire triangle shows three </a:t>
            </a:r>
            <a:b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b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components which, when </a:t>
            </a:r>
            <a:b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b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combined, provide the right </a:t>
            </a:r>
            <a:b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b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conditions for combustion </a:t>
            </a:r>
            <a:b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br>
            <a:r>
              <a:rPr kumimoji="0" lang="en-GB" sz="110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sym typeface="Wingdings" panose="05000000000000000000" pitchFamily="2" charset="2"/>
              </a:rPr>
              <a:t>to happen. </a:t>
            </a:r>
          </a:p>
        </p:txBody>
      </p:sp>
      <p:sp>
        <p:nvSpPr>
          <p:cNvPr id="537" name="TextBox 536">
            <a:extLst>
              <a:ext uri="{FF2B5EF4-FFF2-40B4-BE49-F238E27FC236}">
                <a16:creationId xmlns:a16="http://schemas.microsoft.com/office/drawing/2014/main" id="{EE484091-FF9C-1602-EC01-EC1822EDD976}"/>
              </a:ext>
            </a:extLst>
          </p:cNvPr>
          <p:cNvSpPr txBox="1"/>
          <p:nvPr/>
        </p:nvSpPr>
        <p:spPr>
          <a:xfrm>
            <a:off x="2486973" y="2484754"/>
            <a:ext cx="2999427" cy="769441"/>
          </a:xfrm>
          <a:prstGeom prst="rect">
            <a:avLst/>
          </a:prstGeom>
          <a:noFill/>
          <a:ln w="12700">
            <a:solidFill>
              <a:schemeClr val="bg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Carbon reacts with oxygen to form </a:t>
            </a:r>
            <a:b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b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carbon dioxide: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carbon + oxygen → carbon dioxide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   C</a:t>
            </a:r>
            <a:r>
              <a:rPr lang="en-US" sz="1100" kern="0" dirty="0">
                <a:solidFill>
                  <a:srgbClr val="000000"/>
                </a:solidFill>
                <a:latin typeface="ABeeZee" panose="020B0604020202020204" charset="0"/>
                <a:cs typeface="ABeeZee" panose="020B0604020202020204" charset="0"/>
              </a:rPr>
              <a:t>(s)   </a:t>
            </a: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 O</a:t>
            </a:r>
            <a:r>
              <a:rPr kumimoji="0" lang="en-US" sz="1100" b="0" i="0" u="none" strike="noStrike" kern="0" cap="none" spc="0" normalizeH="0" baseline="-25000" noProof="0" dirty="0">
                <a:ln>
                  <a:noFill/>
                </a:ln>
                <a:solidFill>
                  <a:srgbClr val="000000"/>
                </a:solidFill>
                <a:effectLst/>
                <a:uLnTx/>
                <a:uFillTx/>
                <a:latin typeface="ABeeZee" panose="020B0604020202020204" charset="0"/>
                <a:ea typeface="+mn-ea"/>
                <a:cs typeface="ABeeZee" panose="020B0604020202020204" charset="0"/>
              </a:rPr>
              <a:t>2</a:t>
            </a: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(g)     →         CO</a:t>
            </a:r>
            <a:r>
              <a:rPr kumimoji="0" lang="en-US" sz="1100" b="0" i="0" u="none" strike="noStrike" kern="0" cap="none" spc="0" normalizeH="0" baseline="-25000" noProof="0" dirty="0">
                <a:ln>
                  <a:noFill/>
                </a:ln>
                <a:solidFill>
                  <a:srgbClr val="000000"/>
                </a:solidFill>
                <a:effectLst/>
                <a:uLnTx/>
                <a:uFillTx/>
                <a:latin typeface="ABeeZee" panose="020B0604020202020204" charset="0"/>
                <a:ea typeface="+mn-ea"/>
                <a:cs typeface="ABeeZee" panose="020B0604020202020204" charset="0"/>
              </a:rPr>
              <a:t>2</a:t>
            </a: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(g) </a:t>
            </a:r>
            <a:endParaRPr kumimoji="0" lang="en-US" sz="300" b="1"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sym typeface="Wingdings" panose="05000000000000000000" pitchFamily="2" charset="2"/>
            </a:endParaRPr>
          </a:p>
        </p:txBody>
      </p:sp>
      <p:sp>
        <p:nvSpPr>
          <p:cNvPr id="543" name="TextBox 542">
            <a:extLst>
              <a:ext uri="{FF2B5EF4-FFF2-40B4-BE49-F238E27FC236}">
                <a16:creationId xmlns:a16="http://schemas.microsoft.com/office/drawing/2014/main" id="{394A87C2-1ACA-1B13-A081-BD3A4038432B}"/>
              </a:ext>
            </a:extLst>
          </p:cNvPr>
          <p:cNvSpPr txBox="1"/>
          <p:nvPr/>
        </p:nvSpPr>
        <p:spPr>
          <a:xfrm>
            <a:off x="2486973" y="1664534"/>
            <a:ext cx="2999427" cy="769441"/>
          </a:xfrm>
          <a:prstGeom prst="rect">
            <a:avLst/>
          </a:prstGeom>
          <a:noFill/>
          <a:ln w="12700">
            <a:solidFill>
              <a:schemeClr val="bg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Magnesium reacts with oxygen to form magnesium oxide: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magnesium + oxygen → magnesium oxide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     2Mg(s)    + O</a:t>
            </a:r>
            <a:r>
              <a:rPr kumimoji="0" lang="en-US" sz="1100" b="0" i="0" u="none" strike="noStrike" kern="0" cap="none" spc="0" normalizeH="0" baseline="-25000" noProof="0" dirty="0">
                <a:ln>
                  <a:noFill/>
                </a:ln>
                <a:solidFill>
                  <a:srgbClr val="000000"/>
                </a:solidFill>
                <a:effectLst/>
                <a:uLnTx/>
                <a:uFillTx/>
                <a:latin typeface="ABeeZee" panose="020B0604020202020204" charset="0"/>
                <a:ea typeface="+mn-ea"/>
                <a:cs typeface="ABeeZee" panose="020B0604020202020204" charset="0"/>
              </a:rPr>
              <a:t>2</a:t>
            </a:r>
            <a:r>
              <a:rPr kumimoji="0" lang="en-US" sz="1100" b="0" i="0" u="none" strike="noStrike" kern="0" cap="none" spc="0" normalizeH="0" baseline="0" noProof="0" dirty="0">
                <a:ln>
                  <a:noFill/>
                </a:ln>
                <a:solidFill>
                  <a:srgbClr val="000000"/>
                </a:solidFill>
                <a:effectLst/>
                <a:uLnTx/>
                <a:uFillTx/>
                <a:latin typeface="ABeeZee" panose="020B0604020202020204" charset="0"/>
                <a:ea typeface="+mn-ea"/>
                <a:cs typeface="ABeeZee" panose="020B0604020202020204" charset="0"/>
              </a:rPr>
              <a:t>(g)    →         2MgO(s)</a:t>
            </a:r>
          </a:p>
        </p:txBody>
      </p:sp>
      <p:grpSp>
        <p:nvGrpSpPr>
          <p:cNvPr id="544" name="Group 543">
            <a:extLst>
              <a:ext uri="{FF2B5EF4-FFF2-40B4-BE49-F238E27FC236}">
                <a16:creationId xmlns:a16="http://schemas.microsoft.com/office/drawing/2014/main" id="{2D96FB61-9EB5-9F4D-478E-1AD40E5001DF}"/>
              </a:ext>
            </a:extLst>
          </p:cNvPr>
          <p:cNvGrpSpPr/>
          <p:nvPr/>
        </p:nvGrpSpPr>
        <p:grpSpPr>
          <a:xfrm>
            <a:off x="4353999" y="4968931"/>
            <a:ext cx="1132401" cy="984697"/>
            <a:chOff x="2809875" y="571500"/>
            <a:chExt cx="6572250" cy="5715000"/>
          </a:xfrm>
        </p:grpSpPr>
        <p:pic>
          <p:nvPicPr>
            <p:cNvPr id="545" name="Picture 2">
              <a:extLst>
                <a:ext uri="{FF2B5EF4-FFF2-40B4-BE49-F238E27FC236}">
                  <a16:creationId xmlns:a16="http://schemas.microsoft.com/office/drawing/2014/main" id="{DEAD6063-C075-F5E9-5AD0-652F2F7D147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809875" y="571500"/>
              <a:ext cx="6572250" cy="5715000"/>
            </a:xfrm>
            <a:prstGeom prst="rect">
              <a:avLst/>
            </a:prstGeom>
            <a:noFill/>
            <a:extLst>
              <a:ext uri="{909E8E84-426E-40DD-AFC4-6F175D3DCCD1}">
                <a14:hiddenFill xmlns:a14="http://schemas.microsoft.com/office/drawing/2010/main">
                  <a:solidFill>
                    <a:srgbClr val="FFFFFF"/>
                  </a:solidFill>
                </a14:hiddenFill>
              </a:ext>
            </a:extLst>
          </p:spPr>
        </p:pic>
        <p:sp>
          <p:nvSpPr>
            <p:cNvPr id="546" name="Rectangle 545">
              <a:extLst>
                <a:ext uri="{FF2B5EF4-FFF2-40B4-BE49-F238E27FC236}">
                  <a16:creationId xmlns:a16="http://schemas.microsoft.com/office/drawing/2014/main" id="{1BD3963E-84AA-6E7E-2662-EA6DE325F9B2}"/>
                </a:ext>
              </a:extLst>
            </p:cNvPr>
            <p:cNvSpPr/>
            <p:nvPr/>
          </p:nvSpPr>
          <p:spPr>
            <a:xfrm>
              <a:off x="5649685" y="4588329"/>
              <a:ext cx="1077686" cy="591941"/>
            </a:xfrm>
            <a:prstGeom prst="rect">
              <a:avLst/>
            </a:prstGeom>
            <a:solidFill>
              <a:srgbClr val="FFF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47" name="TextBox 546">
            <a:extLst>
              <a:ext uri="{FF2B5EF4-FFF2-40B4-BE49-F238E27FC236}">
                <a16:creationId xmlns:a16="http://schemas.microsoft.com/office/drawing/2014/main" id="{2E0C4AAC-0FF3-0F25-C109-9EE2E8B3C7F4}"/>
              </a:ext>
            </a:extLst>
          </p:cNvPr>
          <p:cNvSpPr txBox="1"/>
          <p:nvPr/>
        </p:nvSpPr>
        <p:spPr>
          <a:xfrm>
            <a:off x="2446892" y="736338"/>
            <a:ext cx="3121153"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Oxidation reactions</a:t>
            </a:r>
          </a:p>
        </p:txBody>
      </p:sp>
      <p:cxnSp>
        <p:nvCxnSpPr>
          <p:cNvPr id="548" name="Straight Connector 547">
            <a:extLst>
              <a:ext uri="{FF2B5EF4-FFF2-40B4-BE49-F238E27FC236}">
                <a16:creationId xmlns:a16="http://schemas.microsoft.com/office/drawing/2014/main" id="{5DC2381F-92F5-23E7-96AC-F0B6330B1037}"/>
              </a:ext>
            </a:extLst>
          </p:cNvPr>
          <p:cNvCxnSpPr>
            <a:cxnSpLocks/>
          </p:cNvCxnSpPr>
          <p:nvPr/>
        </p:nvCxnSpPr>
        <p:spPr>
          <a:xfrm>
            <a:off x="5568045" y="1008286"/>
            <a:ext cx="0" cy="5007093"/>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551" name="TextBox 550">
            <a:extLst>
              <a:ext uri="{FF2B5EF4-FFF2-40B4-BE49-F238E27FC236}">
                <a16:creationId xmlns:a16="http://schemas.microsoft.com/office/drawing/2014/main" id="{E9303B97-7510-863C-FDED-B4BACD406D95}"/>
              </a:ext>
            </a:extLst>
          </p:cNvPr>
          <p:cNvSpPr txBox="1"/>
          <p:nvPr/>
        </p:nvSpPr>
        <p:spPr>
          <a:xfrm>
            <a:off x="5595936" y="1008286"/>
            <a:ext cx="4257966" cy="2123658"/>
          </a:xfrm>
          <a:prstGeom prst="rect">
            <a:avLst/>
          </a:prstGeom>
          <a:noFill/>
          <a:ln w="12700" cap="flat" cmpd="sng" algn="ctr">
            <a:no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This is the breaking down of a substance, using heat, to form two or more products. It is an endothermic reaction.</a:t>
            </a:r>
          </a:p>
          <a:p>
            <a:pPr defTabSz="914400">
              <a:defRPr/>
            </a:pP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Many metal carbonates take part in thermal decomposition reactions. For example, copper carbonate: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100" kern="0" dirty="0">
              <a:solidFill>
                <a:schemeClr val="bg1"/>
              </a:solidFill>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100" kern="0" dirty="0">
              <a:solidFill>
                <a:schemeClr val="bg1"/>
              </a:solidFill>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endParaRPr>
          </a:p>
        </p:txBody>
      </p:sp>
      <p:sp>
        <p:nvSpPr>
          <p:cNvPr id="552" name="TextBox 551">
            <a:extLst>
              <a:ext uri="{FF2B5EF4-FFF2-40B4-BE49-F238E27FC236}">
                <a16:creationId xmlns:a16="http://schemas.microsoft.com/office/drawing/2014/main" id="{2ED934DD-75D9-146E-6102-DCFBBA9EB2DE}"/>
              </a:ext>
            </a:extLst>
          </p:cNvPr>
          <p:cNvSpPr txBox="1"/>
          <p:nvPr/>
        </p:nvSpPr>
        <p:spPr>
          <a:xfrm>
            <a:off x="5623827" y="736338"/>
            <a:ext cx="4193814"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Thermal decomposition reactions</a:t>
            </a:r>
          </a:p>
        </p:txBody>
      </p:sp>
      <p:sp>
        <p:nvSpPr>
          <p:cNvPr id="553" name="TextBox 552">
            <a:extLst>
              <a:ext uri="{FF2B5EF4-FFF2-40B4-BE49-F238E27FC236}">
                <a16:creationId xmlns:a16="http://schemas.microsoft.com/office/drawing/2014/main" id="{F4000D11-D618-AB1B-871A-E19C1CC8A857}"/>
              </a:ext>
            </a:extLst>
          </p:cNvPr>
          <p:cNvSpPr txBox="1"/>
          <p:nvPr/>
        </p:nvSpPr>
        <p:spPr>
          <a:xfrm>
            <a:off x="5697425" y="1808740"/>
            <a:ext cx="4082879" cy="600164"/>
          </a:xfrm>
          <a:prstGeom prst="rect">
            <a:avLst/>
          </a:prstGeom>
          <a:noFill/>
          <a:ln w="12700">
            <a:solidFill>
              <a:schemeClr val="bg1"/>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copper carbonate is green; copper oxide is black. </a:t>
            </a:r>
            <a:b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br>
            <a:r>
              <a:rPr kumimoji="0" lang="en-GB" sz="1100" b="1"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copper carbonate → copper oxide + carbon dioxide</a:t>
            </a:r>
          </a:p>
          <a:p>
            <a:pPr marL="0" marR="0" lvl="0" indent="0" defTabSz="914400" eaLnBrk="1" fontAlgn="auto" latinLnBrk="0" hangingPunct="1">
              <a:lnSpc>
                <a:spcPct val="100000"/>
              </a:lnSpc>
              <a:spcBef>
                <a:spcPts val="0"/>
              </a:spcBef>
              <a:spcAft>
                <a:spcPts val="0"/>
              </a:spcAft>
              <a:buClrTx/>
              <a:buSzTx/>
              <a:buFontTx/>
              <a:buNone/>
              <a:tabLst/>
              <a:defRPr/>
            </a:pPr>
            <a:r>
              <a:rPr lang="en-GB" sz="1100" kern="0" dirty="0">
                <a:solidFill>
                  <a:schemeClr val="bg1"/>
                </a:solidFill>
                <a:latin typeface="ABeeZee" panose="020B0604020202020204" charset="0"/>
                <a:cs typeface="ABeeZee" panose="020B0604020202020204" charset="0"/>
              </a:rPr>
              <a:t>  </a:t>
            </a: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CuCO3(s)             →     </a:t>
            </a:r>
            <a:r>
              <a:rPr kumimoji="0" lang="en-GB" sz="1100" b="0" i="0" u="none" strike="noStrike" kern="0" cap="none" spc="0" normalizeH="0" baseline="0" noProof="0" dirty="0" err="1">
                <a:ln>
                  <a:noFill/>
                </a:ln>
                <a:solidFill>
                  <a:schemeClr val="bg1"/>
                </a:solidFill>
                <a:effectLst/>
                <a:uLnTx/>
                <a:uFillTx/>
                <a:latin typeface="ABeeZee" panose="020B0604020202020204" charset="0"/>
                <a:cs typeface="ABeeZee" panose="020B0604020202020204" charset="0"/>
              </a:rPr>
              <a:t>CuO</a:t>
            </a:r>
            <a:r>
              <a:rPr kumimoji="0" lang="en-GB" sz="1100" b="0" i="0" u="none" strike="noStrike" kern="0" cap="none" spc="0" normalizeH="0" baseline="0" noProof="0" dirty="0">
                <a:ln>
                  <a:noFill/>
                </a:ln>
                <a:solidFill>
                  <a:schemeClr val="bg1"/>
                </a:solidFill>
                <a:effectLst/>
                <a:uLnTx/>
                <a:uFillTx/>
                <a:latin typeface="ABeeZee" panose="020B0604020202020204" charset="0"/>
                <a:cs typeface="ABeeZee" panose="020B0604020202020204" charset="0"/>
              </a:rPr>
              <a:t>(s)        +      </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CO</a:t>
            </a:r>
            <a:r>
              <a:rPr kumimoji="0" lang="en-GB" sz="1100" b="0" i="0" u="none" strike="noStrike" kern="0" cap="none" spc="0" normalizeH="0" baseline="-25000" noProof="0" dirty="0">
                <a:ln>
                  <a:noFill/>
                </a:ln>
                <a:solidFill>
                  <a:prstClr val="black"/>
                </a:solidFill>
                <a:effectLst/>
                <a:uLnTx/>
                <a:uFillTx/>
                <a:latin typeface="ABeeZee" panose="020B0604020202020204" charset="0"/>
                <a:cs typeface="ABeeZee" panose="020B0604020202020204" charset="0"/>
              </a:rPr>
              <a:t>2</a:t>
            </a:r>
            <a:r>
              <a:rPr kumimoji="0" lang="en-GB" sz="1100" b="0" i="0" u="none" strike="noStrike" kern="0" cap="none" spc="0" normalizeH="0" baseline="0" noProof="0" dirty="0">
                <a:ln>
                  <a:noFill/>
                </a:ln>
                <a:solidFill>
                  <a:prstClr val="black"/>
                </a:solidFill>
                <a:effectLst/>
                <a:uLnTx/>
                <a:uFillTx/>
                <a:latin typeface="ABeeZee" panose="020B0604020202020204" charset="0"/>
                <a:cs typeface="ABeeZee" panose="020B0604020202020204" charset="0"/>
              </a:rPr>
              <a:t>(g)</a:t>
            </a:r>
            <a:endParaRPr kumimoji="0" lang="en-GB" sz="1100" b="0" i="0" u="none" strike="noStrike" kern="0" cap="none" spc="0" normalizeH="0" baseline="-25000" noProof="0" dirty="0">
              <a:ln>
                <a:noFill/>
              </a:ln>
              <a:solidFill>
                <a:schemeClr val="bg1"/>
              </a:solidFill>
              <a:effectLst/>
              <a:uLnTx/>
              <a:uFillTx/>
              <a:latin typeface="ABeeZee" panose="020B0604020202020204" charset="0"/>
              <a:cs typeface="ABeeZee" panose="020B0604020202020204" charset="0"/>
            </a:endParaRPr>
          </a:p>
        </p:txBody>
      </p:sp>
      <p:sp>
        <p:nvSpPr>
          <p:cNvPr id="556" name="TextBox 555">
            <a:extLst>
              <a:ext uri="{FF2B5EF4-FFF2-40B4-BE49-F238E27FC236}">
                <a16:creationId xmlns:a16="http://schemas.microsoft.com/office/drawing/2014/main" id="{F3FDEC21-44DF-9F5B-99F8-4865EC2572D2}"/>
              </a:ext>
            </a:extLst>
          </p:cNvPr>
          <p:cNvSpPr txBox="1"/>
          <p:nvPr/>
        </p:nvSpPr>
        <p:spPr>
          <a:xfrm>
            <a:off x="5640347" y="2775210"/>
            <a:ext cx="4177294" cy="3308598"/>
          </a:xfrm>
          <a:prstGeom prst="rect">
            <a:avLst/>
          </a:prstGeom>
          <a:noFill/>
          <a:ln w="12700" cap="flat" cmpd="sng" algn="ctr">
            <a:noFill/>
            <a:prstDash val="solid"/>
            <a:miter lim="800000"/>
          </a:ln>
          <a:effectLst/>
        </p:spPr>
        <p:txBody>
          <a:bodyPr wrap="square" rtlCol="0">
            <a:spAutoFit/>
          </a:body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Exothermic</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reaction -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transfers</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energy to the thermal store of the surroundings. This </a:t>
            </a:r>
            <a:r>
              <a:rPr lang="en-GB" sz="1100" kern="0" dirty="0">
                <a:solidFill>
                  <a:srgbClr val="000000"/>
                </a:solidFill>
                <a:latin typeface="ABeeZee" panose="020B0604020202020204" charset="0"/>
                <a:cs typeface="ABeeZee" panose="020B0604020202020204" charset="0"/>
              </a:rPr>
              <a:t>c</a:t>
            </a:r>
            <a:r>
              <a:rPr kumimoji="0" lang="en-GB" sz="1100" b="0" i="0" u="none" strike="noStrike" kern="0" cap="none" spc="0" normalizeH="0" baseline="0" noProof="0" dirty="0" err="1">
                <a:ln>
                  <a:noFill/>
                </a:ln>
                <a:solidFill>
                  <a:srgbClr val="000000"/>
                </a:solidFill>
                <a:effectLst/>
                <a:uLnTx/>
                <a:uFillTx/>
                <a:latin typeface="ABeeZee" panose="020B0604020202020204" charset="0"/>
                <a:cs typeface="ABeeZee" panose="020B0604020202020204" charset="0"/>
              </a:rPr>
              <a:t>auses</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a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rise</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in temperature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positive</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temperature change).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Hand warmers transfer energy to the thermal store of the surroundings by an exothermic oxidation reaction.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Endothermic</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reaction –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transfers </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energy in from the thermal store of the surroundings. This causes a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drop</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in temperature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negative</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temperature change).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Sports injury packs transfer energy from the thermal store of the surroundings by an endothermic reaction.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endParaRPr>
          </a:p>
          <a:p>
            <a:pPr marR="0" lvl="0" defTabSz="914400" eaLnBrk="1" fontAlgn="auto" latinLnBrk="0" hangingPunct="1">
              <a:lnSpc>
                <a:spcPct val="100000"/>
              </a:lnSpc>
              <a:spcBef>
                <a:spcPts val="0"/>
              </a:spcBef>
              <a:spcAft>
                <a:spcPts val="0"/>
              </a:spcAft>
              <a:buClrTx/>
              <a:buSzTx/>
              <a:tabLst/>
              <a:defRPr/>
            </a:pP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Temperature data collected from exothermic and endothermic reactions can be improved by:</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Using a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polystyrene c</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up as an insulator, as it reduces energy transfers to or from the surroundings.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Using a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lid</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to reduce energy transferred from the surface.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Using a </a:t>
            </a:r>
            <a:r>
              <a:rPr kumimoji="0" lang="en-GB" sz="1100" b="1"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digital thermometer</a:t>
            </a:r>
            <a:r>
              <a:rPr kumimoji="0" lang="en-GB" sz="1100" b="0" i="0" u="none" strike="noStrike" kern="0" cap="none" spc="0" normalizeH="0" baseline="0" noProof="0" dirty="0">
                <a:ln>
                  <a:noFill/>
                </a:ln>
                <a:solidFill>
                  <a:srgbClr val="000000"/>
                </a:solidFill>
                <a:effectLst/>
                <a:uLnTx/>
                <a:uFillTx/>
                <a:latin typeface="ABeeZee" panose="020B0604020202020204" charset="0"/>
                <a:cs typeface="ABeeZee" panose="020B0604020202020204" charset="0"/>
              </a:rPr>
              <a:t>, which is easier to read than a regular thermometer and, if it measures in decimal places, also has better resolution.</a:t>
            </a:r>
          </a:p>
        </p:txBody>
      </p:sp>
      <p:sp>
        <p:nvSpPr>
          <p:cNvPr id="557" name="TextBox 556">
            <a:extLst>
              <a:ext uri="{FF2B5EF4-FFF2-40B4-BE49-F238E27FC236}">
                <a16:creationId xmlns:a16="http://schemas.microsoft.com/office/drawing/2014/main" id="{D0B5089B-5C5D-5F67-0659-444016CD064F}"/>
              </a:ext>
            </a:extLst>
          </p:cNvPr>
          <p:cNvSpPr txBox="1"/>
          <p:nvPr/>
        </p:nvSpPr>
        <p:spPr>
          <a:xfrm>
            <a:off x="5632087" y="2484756"/>
            <a:ext cx="4177294" cy="307777"/>
          </a:xfrm>
          <a:prstGeom prst="rect">
            <a:avLst/>
          </a:prstGeom>
          <a:solidFill>
            <a:srgbClr val="3B3838"/>
          </a:solidFill>
          <a:ln w="12700" cap="flat" cmpd="sng" algn="ctr">
            <a:solidFill>
              <a:schemeClr val="bg1"/>
            </a:solidFill>
            <a:prstDash val="solid"/>
            <a:miter lim="800000"/>
          </a:ln>
          <a:effectLst/>
        </p:spPr>
        <p:txBody>
          <a:bodyPr wrap="square" rtlCol="0" anchor="ctr">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white"/>
                </a:solidFill>
                <a:effectLst/>
                <a:uLnTx/>
                <a:uFillTx/>
                <a:latin typeface="ABeeZee" panose="020B0604020202020204" charset="0"/>
                <a:ea typeface="+mn-ea"/>
                <a:cs typeface="+mn-cs"/>
              </a:rPr>
              <a:t>Exothermic and Endothermic reactions</a:t>
            </a:r>
          </a:p>
        </p:txBody>
      </p:sp>
      <p:cxnSp>
        <p:nvCxnSpPr>
          <p:cNvPr id="558" name="Straight Connector 557">
            <a:extLst>
              <a:ext uri="{FF2B5EF4-FFF2-40B4-BE49-F238E27FC236}">
                <a16:creationId xmlns:a16="http://schemas.microsoft.com/office/drawing/2014/main" id="{2BF44517-0165-8EE7-445D-3F96250EC719}"/>
              </a:ext>
            </a:extLst>
          </p:cNvPr>
          <p:cNvCxnSpPr>
            <a:cxnSpLocks/>
          </p:cNvCxnSpPr>
          <p:nvPr/>
        </p:nvCxnSpPr>
        <p:spPr>
          <a:xfrm>
            <a:off x="2446892" y="1016749"/>
            <a:ext cx="0" cy="5007093"/>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1ACB7F67-F243-262E-88D0-8B408A59C056}"/>
              </a:ext>
            </a:extLst>
          </p:cNvPr>
          <p:cNvCxnSpPr>
            <a:cxnSpLocks/>
          </p:cNvCxnSpPr>
          <p:nvPr/>
        </p:nvCxnSpPr>
        <p:spPr>
          <a:xfrm>
            <a:off x="5623827" y="1003636"/>
            <a:ext cx="0" cy="5007093"/>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57632EB1-93DC-1B0E-AE4F-757FFAEE646F}"/>
              </a:ext>
            </a:extLst>
          </p:cNvPr>
          <p:cNvCxnSpPr>
            <a:cxnSpLocks/>
          </p:cNvCxnSpPr>
          <p:nvPr/>
        </p:nvCxnSpPr>
        <p:spPr>
          <a:xfrm flipH="1">
            <a:off x="5623827" y="4548641"/>
            <a:ext cx="4230075" cy="0"/>
          </a:xfrm>
          <a:prstGeom prst="line">
            <a:avLst/>
          </a:prstGeom>
          <a:ln w="127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681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200" dirty="0" err="1"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41a4a33-2307-4a47-a48d-ba69e7a9f362">
      <UserInfo>
        <DisplayName>Mark Stephenson</DisplayName>
        <AccountId>31</AccountId>
        <AccountType/>
      </UserInfo>
      <UserInfo>
        <DisplayName>Jessica Quinn</DisplayName>
        <AccountId>345</AccountId>
        <AccountType/>
      </UserInfo>
    </SharedWithUsers>
    <TaxCatchAll xmlns="041a4a33-2307-4a47-a48d-ba69e7a9f362" xsi:nil="true"/>
    <lcf76f155ced4ddcb4097134ff3c332f xmlns="53c11a96-1489-4bab-81bb-666e58b9cc4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FF1DD82A54B64CB37E341F622729F0" ma:contentTypeVersion="14" ma:contentTypeDescription="Create a new document." ma:contentTypeScope="" ma:versionID="078f0611ad91d9ce7d4510f68133ece2">
  <xsd:schema xmlns:xsd="http://www.w3.org/2001/XMLSchema" xmlns:xs="http://www.w3.org/2001/XMLSchema" xmlns:p="http://schemas.microsoft.com/office/2006/metadata/properties" xmlns:ns2="53c11a96-1489-4bab-81bb-666e58b9cc4f" xmlns:ns3="041a4a33-2307-4a47-a48d-ba69e7a9f362" targetNamespace="http://schemas.microsoft.com/office/2006/metadata/properties" ma:root="true" ma:fieldsID="43eaa3a4b0f4a01ebfc23d2fc07a4d29" ns2:_="" ns3:_="">
    <xsd:import namespace="53c11a96-1489-4bab-81bb-666e58b9cc4f"/>
    <xsd:import namespace="041a4a33-2307-4a47-a48d-ba69e7a9f3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11a96-1489-4bab-81bb-666e58b9c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a08bdaf-0691-4238-9328-b63d458f0b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1a4a33-2307-4a47-a48d-ba69e7a9f3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894797f-ebbb-401f-9530-fcfe7a9445b3}" ma:internalName="TaxCatchAll" ma:showField="CatchAllData" ma:web="041a4a33-2307-4a47-a48d-ba69e7a9f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20F8DA-C4FB-4450-BACC-F5A742E79B9F}">
  <ds:schemaRefs>
    <ds:schemaRef ds:uri="http://purl.org/dc/dcmitype/"/>
    <ds:schemaRef ds:uri="http://schemas.microsoft.com/office/infopath/2007/PartnerControls"/>
    <ds:schemaRef ds:uri="http://schemas.microsoft.com/office/2006/metadata/properties"/>
    <ds:schemaRef ds:uri="http://purl.org/dc/elements/1.1/"/>
    <ds:schemaRef ds:uri="http://schemas.microsoft.com/office/2006/documentManagement/types"/>
    <ds:schemaRef ds:uri="http://www.w3.org/XML/1998/namespace"/>
    <ds:schemaRef ds:uri="http://purl.org/dc/terms/"/>
    <ds:schemaRef ds:uri="7cdbce52-7c58-4c49-97cb-d953267058b2"/>
    <ds:schemaRef ds:uri="http://schemas.openxmlformats.org/package/2006/metadata/core-properties"/>
    <ds:schemaRef ds:uri="84283a62-dbf0-4bf3-9286-04d2ea05a3ac"/>
    <ds:schemaRef ds:uri="http://schemas.microsoft.com/sharepoint/v3"/>
  </ds:schemaRefs>
</ds:datastoreItem>
</file>

<file path=customXml/itemProps2.xml><?xml version="1.0" encoding="utf-8"?>
<ds:datastoreItem xmlns:ds="http://schemas.openxmlformats.org/officeDocument/2006/customXml" ds:itemID="{FF2A31F0-0284-4FFD-850E-478562CD718B}">
  <ds:schemaRefs>
    <ds:schemaRef ds:uri="http://schemas.microsoft.com/sharepoint/v3/contenttype/forms"/>
  </ds:schemaRefs>
</ds:datastoreItem>
</file>

<file path=customXml/itemProps3.xml><?xml version="1.0" encoding="utf-8"?>
<ds:datastoreItem xmlns:ds="http://schemas.openxmlformats.org/officeDocument/2006/customXml" ds:itemID="{ED652248-B945-4611-95F2-265AF7D85521}"/>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1482</TotalTime>
  <Words>1447</Words>
  <Application>Microsoft Office PowerPoint</Application>
  <PresentationFormat>A4 Paper (210x297 mm)</PresentationFormat>
  <Paragraphs>186</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Helvetica Neue LT W01_71488914</vt:lpstr>
      <vt:lpstr>ABeeZee</vt:lpstr>
      <vt:lpstr>ABeeZee</vt:lpstr>
      <vt:lpstr>Arial</vt:lpstr>
      <vt:lpstr>Calibri</vt:lpstr>
      <vt:lpstr>Roboto</vt:lpstr>
      <vt:lpstr>Rubik</vt:lpstr>
      <vt:lpstr>Title Slide</vt:lpstr>
      <vt:lpstr>Teacher Resources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Yussuff</dc:creator>
  <cp:lastModifiedBy>Angela Yussuff</cp:lastModifiedBy>
  <cp:revision>10</cp:revision>
  <dcterms:created xsi:type="dcterms:W3CDTF">2021-04-22T13:12:58Z</dcterms:created>
  <dcterms:modified xsi:type="dcterms:W3CDTF">2024-10-18T11:26:09Z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0x01010083FF1DD82A54B64CB37E341F622729F0</vt:lpwstr>
  </property>
  <property fmtid="{D5CDD505-2E9C-101B-9397-08002B2CF9AE}" pid="3" name="MediaServiceImageTags">
    <vt:lpwstr/>
  </property>
  <property fmtid="{D5CDD505-2E9C-101B-9397-08002B2CF9AE}" pid="4" name="Order">
    <vt:r8>12099600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